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3.xml" ContentType="application/vnd.openxmlformats-officedocument.presentationml.notesSlide+xml"/>
  <Override PartName="/ppt/embeddings/oleObject9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7.xml" ContentType="application/vnd.openxmlformats-officedocument.presentationml.notesSlide+xml"/>
  <Override PartName="/ppt/embeddings/oleObject12.bin" ContentType="application/vnd.openxmlformats-officedocument.oleObject"/>
  <Override PartName="/ppt/embeddings/Microsoft_Equation1.bin" ContentType="application/vnd.openxmlformats-officedocument.oleObject"/>
  <Override PartName="/ppt/embeddings/oleObject13.bin" ContentType="application/vnd.openxmlformats-officedocument.oleObject"/>
  <Override PartName="/ppt/notesSlides/notesSlide8.xml" ContentType="application/vnd.openxmlformats-officedocument.presentationml.notesSlide+xml"/>
  <Override PartName="/ppt/embeddings/oleObject14.bin" ContentType="application/vnd.openxmlformats-officedocument.oleObject"/>
  <Override PartName="/ppt/embeddings/Microsoft_Equation2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397" r:id="rId2"/>
    <p:sldId id="386" r:id="rId3"/>
    <p:sldId id="387" r:id="rId4"/>
    <p:sldId id="388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07" r:id="rId14"/>
    <p:sldId id="466" r:id="rId15"/>
    <p:sldId id="417" r:id="rId16"/>
    <p:sldId id="419" r:id="rId17"/>
    <p:sldId id="420" r:id="rId18"/>
    <p:sldId id="421" r:id="rId19"/>
    <p:sldId id="494" r:id="rId20"/>
    <p:sldId id="491" r:id="rId21"/>
    <p:sldId id="492" r:id="rId22"/>
    <p:sldId id="505" r:id="rId23"/>
    <p:sldId id="495" r:id="rId24"/>
    <p:sldId id="309" r:id="rId25"/>
    <p:sldId id="310" r:id="rId26"/>
    <p:sldId id="424" r:id="rId27"/>
    <p:sldId id="449" r:id="rId28"/>
    <p:sldId id="452" r:id="rId29"/>
    <p:sldId id="423" r:id="rId30"/>
    <p:sldId id="406" r:id="rId31"/>
    <p:sldId id="408" r:id="rId32"/>
    <p:sldId id="409" r:id="rId33"/>
    <p:sldId id="410" r:id="rId34"/>
    <p:sldId id="411" r:id="rId35"/>
    <p:sldId id="413" r:id="rId36"/>
    <p:sldId id="412" r:id="rId37"/>
    <p:sldId id="415" r:id="rId38"/>
    <p:sldId id="414" r:id="rId39"/>
    <p:sldId id="425" r:id="rId40"/>
    <p:sldId id="426" r:id="rId41"/>
    <p:sldId id="436" r:id="rId42"/>
    <p:sldId id="437" r:id="rId43"/>
    <p:sldId id="438" r:id="rId44"/>
    <p:sldId id="315" r:id="rId45"/>
    <p:sldId id="316" r:id="rId46"/>
    <p:sldId id="507" r:id="rId47"/>
    <p:sldId id="440" r:id="rId48"/>
    <p:sldId id="441" r:id="rId49"/>
    <p:sldId id="442" r:id="rId50"/>
    <p:sldId id="443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500" r:id="rId62"/>
    <p:sldId id="448" r:id="rId63"/>
    <p:sldId id="444" r:id="rId64"/>
    <p:sldId id="445" r:id="rId65"/>
    <p:sldId id="446" r:id="rId66"/>
    <p:sldId id="454" r:id="rId67"/>
    <p:sldId id="490" r:id="rId68"/>
    <p:sldId id="458" r:id="rId69"/>
    <p:sldId id="460" r:id="rId70"/>
    <p:sldId id="461" r:id="rId71"/>
    <p:sldId id="462" r:id="rId72"/>
    <p:sldId id="329" r:id="rId73"/>
    <p:sldId id="465" r:id="rId74"/>
    <p:sldId id="463" r:id="rId75"/>
    <p:sldId id="498" r:id="rId76"/>
    <p:sldId id="508" r:id="rId77"/>
    <p:sldId id="499" r:id="rId78"/>
    <p:sldId id="447" r:id="rId79"/>
    <p:sldId id="330" r:id="rId80"/>
    <p:sldId id="331" r:id="rId81"/>
    <p:sldId id="332" r:id="rId82"/>
    <p:sldId id="398" r:id="rId83"/>
    <p:sldId id="468" r:id="rId84"/>
    <p:sldId id="469" r:id="rId85"/>
    <p:sldId id="470" r:id="rId86"/>
    <p:sldId id="471" r:id="rId87"/>
    <p:sldId id="472" r:id="rId88"/>
    <p:sldId id="473" r:id="rId89"/>
    <p:sldId id="474" r:id="rId90"/>
    <p:sldId id="475" r:id="rId91"/>
    <p:sldId id="476" r:id="rId92"/>
    <p:sldId id="480" r:id="rId93"/>
    <p:sldId id="481" r:id="rId94"/>
    <p:sldId id="482" r:id="rId95"/>
    <p:sldId id="483" r:id="rId96"/>
    <p:sldId id="484" r:id="rId97"/>
    <p:sldId id="485" r:id="rId98"/>
    <p:sldId id="486" r:id="rId99"/>
    <p:sldId id="487" r:id="rId100"/>
    <p:sldId id="489" r:id="rId101"/>
    <p:sldId id="336" r:id="rId102"/>
    <p:sldId id="337" r:id="rId103"/>
    <p:sldId id="338" r:id="rId104"/>
    <p:sldId id="342" r:id="rId105"/>
    <p:sldId id="343" r:id="rId106"/>
    <p:sldId id="399" r:id="rId107"/>
    <p:sldId id="496" r:id="rId108"/>
    <p:sldId id="467" r:id="rId10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AE27"/>
    <a:srgbClr val="00A702"/>
    <a:srgbClr val="D11200"/>
    <a:srgbClr val="2A23A6"/>
    <a:srgbClr val="FCE564"/>
    <a:srgbClr val="A07BFC"/>
    <a:srgbClr val="8CD657"/>
    <a:srgbClr val="E25959"/>
    <a:srgbClr val="BF4E3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1728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1EA-9B78-6747-BDB7-B98EAE95E1D4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47144-0104-EC47-A7F1-FEDDC82CF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64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B2BB7DA0-BBAB-1745-B079-A69C60E93DE9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77D2783-6D1A-A046-A785-B3477E098F1E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1843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7990E9F8-1024-544E-842C-A55FB3261AA6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2048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F1686B0A-7076-F74A-A5D8-DF5EA3E5B935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2253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85DB2BF-CEA7-454D-9069-0824CA2F313E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3A82D32C-D8DB-E342-B922-D15BE6CA6338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29057" indent="-280406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2162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570276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18927" indent="-2243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fld id="{8BF4B24B-0745-A348-B695-5E4A06BDB705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47144-0104-EC47-A7F1-FEDDC82CF6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1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5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49804"/>
            <a:ext cx="8229600" cy="54763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2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4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6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1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6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7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4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D6E6-7140-724A-9EB7-311CADCBF7E7}" type="datetimeFigureOut">
              <a:rPr lang="en-US" smtClean="0"/>
              <a:t>8/15/16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EFD71-A8AB-9848-B114-94D5E6574C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6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oleObject" Target="../embeddings/oleObject23.bin"/><Relationship Id="rId6" Type="http://schemas.openxmlformats.org/officeDocument/2006/relationships/image" Target="../media/image63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64.e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65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67.jpeg"/><Relationship Id="rId5" Type="http://schemas.openxmlformats.org/officeDocument/2006/relationships/oleObject" Target="../embeddings/oleObject27.bin"/><Relationship Id="rId6" Type="http://schemas.openxmlformats.org/officeDocument/2006/relationships/image" Target="../media/image6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31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4.emf"/><Relationship Id="rId6" Type="http://schemas.openxmlformats.org/officeDocument/2006/relationships/image" Target="../media/image16.jpeg"/><Relationship Id="rId7" Type="http://schemas.openxmlformats.org/officeDocument/2006/relationships/oleObject" Target="../embeddings/oleObject8.bin"/><Relationship Id="rId8" Type="http://schemas.openxmlformats.org/officeDocument/2006/relationships/image" Target="../media/image15.emf"/><Relationship Id="rId9" Type="http://schemas.openxmlformats.org/officeDocument/2006/relationships/image" Target="../media/image13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8.jpeg"/><Relationship Id="rId5" Type="http://schemas.openxmlformats.org/officeDocument/2006/relationships/oleObject" Target="../embeddings/oleObject9.bin"/><Relationship Id="rId6" Type="http://schemas.openxmlformats.org/officeDocument/2006/relationships/image" Target="../media/image1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2.emf"/><Relationship Id="rId5" Type="http://schemas.openxmlformats.org/officeDocument/2006/relationships/image" Target="../media/image24.jpe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3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3.emf"/><Relationship Id="rId5" Type="http://schemas.openxmlformats.org/officeDocument/2006/relationships/oleObject" Target="../embeddings/Microsoft_Equation1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4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prisms-center/pbs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9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1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772"/>
            <a:ext cx="8229600" cy="2243146"/>
          </a:xfrm>
        </p:spPr>
        <p:txBody>
          <a:bodyPr>
            <a:normAutofit/>
          </a:bodyPr>
          <a:lstStyle/>
          <a:p>
            <a:r>
              <a:rPr lang="en-US" u="sng" dirty="0" smtClean="0"/>
              <a:t>PRISMS Center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Center for </a:t>
            </a:r>
            <a:r>
              <a:rPr lang="en-US" dirty="0" err="1" smtClean="0"/>
              <a:t>PRedictive</a:t>
            </a:r>
            <a:r>
              <a:rPr lang="en-US" dirty="0" smtClean="0"/>
              <a:t> Integrated Structural Materials Science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3538538"/>
            <a:ext cx="9144000" cy="2247900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u="sng" dirty="0">
                <a:solidFill>
                  <a:schemeClr val="tx1"/>
                </a:solidFill>
              </a:rPr>
              <a:t>John C. Thomas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Brian </a:t>
            </a:r>
            <a:r>
              <a:rPr lang="en-US" dirty="0">
                <a:solidFill>
                  <a:schemeClr val="tx1"/>
                </a:solidFill>
              </a:rPr>
              <a:t>Puchala, </a:t>
            </a:r>
            <a:r>
              <a:rPr lang="en-US" dirty="0" smtClean="0">
                <a:solidFill>
                  <a:schemeClr val="tx1"/>
                </a:solidFill>
              </a:rPr>
              <a:t>Anton </a:t>
            </a:r>
            <a:r>
              <a:rPr lang="en-US" dirty="0">
                <a:solidFill>
                  <a:schemeClr val="tx1"/>
                </a:solidFill>
              </a:rPr>
              <a:t>Van der </a:t>
            </a:r>
            <a:r>
              <a:rPr lang="en-US" dirty="0" err="1" smtClean="0">
                <a:solidFill>
                  <a:schemeClr val="tx1"/>
                </a:solidFill>
              </a:rPr>
              <a:t>Ven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Anirudh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Natarajan, John </a:t>
            </a:r>
            <a:r>
              <a:rPr lang="en-US" dirty="0" err="1" smtClean="0">
                <a:solidFill>
                  <a:schemeClr val="tx1"/>
                </a:solidFill>
              </a:rPr>
              <a:t>Goiri</a:t>
            </a:r>
            <a:r>
              <a:rPr lang="en-US" dirty="0" smtClean="0">
                <a:solidFill>
                  <a:schemeClr val="tx1"/>
                </a:solidFill>
              </a:rPr>
              <a:t>, Min</a:t>
            </a:r>
            <a:r>
              <a:rPr lang="en-US" dirty="0">
                <a:solidFill>
                  <a:schemeClr val="tx1"/>
                </a:solidFill>
              </a:rPr>
              <a:t>-</a:t>
            </a:r>
            <a:r>
              <a:rPr lang="en-US" dirty="0" err="1">
                <a:solidFill>
                  <a:schemeClr val="tx1"/>
                </a:solidFill>
              </a:rPr>
              <a:t>Hua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Chen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Max </a:t>
            </a:r>
            <a:r>
              <a:rPr lang="en-US" dirty="0" err="1"/>
              <a:t>Radin</a:t>
            </a:r>
            <a:r>
              <a:rPr lang="en-US" dirty="0"/>
              <a:t>, </a:t>
            </a:r>
            <a:r>
              <a:rPr lang="en-US" dirty="0" smtClean="0"/>
              <a:t>Jonathon </a:t>
            </a:r>
            <a:r>
              <a:rPr lang="en-US" dirty="0"/>
              <a:t>Bechtel, </a:t>
            </a:r>
            <a:r>
              <a:rPr lang="en-US" dirty="0" smtClean="0"/>
              <a:t>Elizabeth </a:t>
            </a:r>
            <a:r>
              <a:rPr lang="en-US" dirty="0" err="1"/>
              <a:t>Decolvenaere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kern="0" dirty="0" smtClean="0">
              <a:solidFill>
                <a:srgbClr val="000000"/>
              </a:solidFill>
            </a:endParaRP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PRISMS Center Workshop</a:t>
            </a: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August 15-17, 2016</a:t>
            </a:r>
          </a:p>
          <a:p>
            <a:pPr marL="0" indent="0" algn="ctr">
              <a:buNone/>
            </a:pPr>
            <a:r>
              <a:rPr lang="en-US" kern="0" dirty="0" smtClean="0">
                <a:solidFill>
                  <a:srgbClr val="000000"/>
                </a:solidFill>
              </a:rPr>
              <a:t>Website</a:t>
            </a:r>
            <a:r>
              <a:rPr lang="en-US" kern="0" dirty="0">
                <a:solidFill>
                  <a:srgbClr val="000000"/>
                </a:solidFill>
              </a:rPr>
              <a:t>: prisms-</a:t>
            </a:r>
            <a:r>
              <a:rPr lang="en-US" kern="0" dirty="0" err="1">
                <a:solidFill>
                  <a:srgbClr val="000000"/>
                </a:solidFill>
              </a:rPr>
              <a:t>center.org</a:t>
            </a:r>
            <a:endParaRPr lang="en-US" kern="0" dirty="0">
              <a:solidFill>
                <a:srgbClr val="000000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54503" y="6036020"/>
            <a:ext cx="87721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554423" y="2257918"/>
            <a:ext cx="8054136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cs typeface="Calibri"/>
              </a:rPr>
              <a:t>CASM </a:t>
            </a:r>
            <a:r>
              <a:rPr lang="en-US" sz="4000" dirty="0" smtClean="0">
                <a:cs typeface="Calibri"/>
              </a:rPr>
              <a:t>Demo – Day 1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809" y="4727351"/>
            <a:ext cx="1700032" cy="850016"/>
          </a:xfrm>
          <a:prstGeom prst="rect">
            <a:avLst/>
          </a:prstGeom>
        </p:spPr>
      </p:pic>
      <p:pic>
        <p:nvPicPr>
          <p:cNvPr id="7" name="Picture 9" descr="horizontal-logo-green-tex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424" y="6236114"/>
            <a:ext cx="3195919" cy="51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2013 Michigan 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38" y="4663954"/>
            <a:ext cx="988277" cy="1086427"/>
          </a:xfrm>
          <a:prstGeom prst="rect">
            <a:avLst/>
          </a:prstGeom>
        </p:spPr>
      </p:pic>
      <p:sp>
        <p:nvSpPr>
          <p:cNvPr id="14" name="矩形 5"/>
          <p:cNvSpPr/>
          <p:nvPr/>
        </p:nvSpPr>
        <p:spPr>
          <a:xfrm>
            <a:off x="6797802" y="6227751"/>
            <a:ext cx="2085410" cy="562405"/>
          </a:xfrm>
          <a:prstGeom prst="rect">
            <a:avLst/>
          </a:prstGeom>
          <a:solidFill>
            <a:srgbClr val="2148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976"/>
            <a:endParaRPr kumimoji="1" lang="zh-CN" altLang="en-US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5" name="图片 6" descr="prisms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312" y="6324177"/>
            <a:ext cx="1691123" cy="359009"/>
          </a:xfrm>
          <a:prstGeom prst="rect">
            <a:avLst/>
          </a:prstGeom>
        </p:spPr>
      </p:pic>
      <p:sp>
        <p:nvSpPr>
          <p:cNvPr id="1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463854" y="6211298"/>
            <a:ext cx="546041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Center </a:t>
            </a:r>
            <a:r>
              <a:rPr lang="en-US" sz="1600" b="1" dirty="0">
                <a:solidFill>
                  <a:srgbClr val="1F497D"/>
                </a:solidFill>
                <a:latin typeface="Times New Roman"/>
                <a:cs typeface="Times New Roman"/>
              </a:rPr>
              <a:t>for 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lang="en-US" sz="1600" b="1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PRedictive</a:t>
            </a:r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 Integrated </a:t>
            </a:r>
          </a:p>
          <a:p>
            <a:pPr algn="ctr"/>
            <a:r>
              <a:rPr lang="en-US" sz="1600" b="1" dirty="0" smtClean="0">
                <a:solidFill>
                  <a:srgbClr val="1F497D"/>
                </a:solidFill>
                <a:latin typeface="Times New Roman"/>
                <a:cs typeface="Times New Roman"/>
              </a:rPr>
              <a:t>Structural Materials Science</a:t>
            </a:r>
            <a:endParaRPr lang="en-US" sz="1600" b="1" dirty="0">
              <a:solidFill>
                <a:srgbClr val="1F497D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580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68625" y="2200275"/>
            <a:ext cx="5105400" cy="847725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 model for material optimization or to simulate material properties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87182" y="2171075"/>
            <a:ext cx="7647027" cy="3481912"/>
          </a:xfrm>
          <a:prstGeom prst="rect">
            <a:avLst/>
          </a:prstGeom>
          <a:solidFill>
            <a:schemeClr val="bg1">
              <a:alpha val="79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3937000" y="1361719"/>
            <a:ext cx="5105400" cy="740833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Share data with colleagues for experimental design or simulation at longer length/time scales</a:t>
            </a:r>
          </a:p>
        </p:txBody>
      </p:sp>
    </p:spTree>
    <p:extLst>
      <p:ext uri="{BB962C8B-B14F-4D97-AF65-F5344CB8AC3E}">
        <p14:creationId xmlns:p14="http://schemas.microsoft.com/office/powerpoint/2010/main" val="101104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310310" y="594894"/>
            <a:ext cx="4654489" cy="427704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 rot="18000000">
            <a:off x="4626734" y="975389"/>
            <a:ext cx="4505359" cy="3956763"/>
            <a:chOff x="4107873" y="1486155"/>
            <a:chExt cx="4783378" cy="4200929"/>
          </a:xfrm>
        </p:grpSpPr>
        <p:sp>
          <p:nvSpPr>
            <p:cNvPr id="54" name="Rectangle 53"/>
            <p:cNvSpPr/>
            <p:nvPr/>
          </p:nvSpPr>
          <p:spPr>
            <a:xfrm>
              <a:off x="6251224" y="2172932"/>
              <a:ext cx="1129240" cy="1978733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107873" y="1486155"/>
              <a:ext cx="4783378" cy="4200929"/>
              <a:chOff x="0" y="2353183"/>
              <a:chExt cx="4787273" cy="4204349"/>
            </a:xfrm>
          </p:grpSpPr>
          <p:cxnSp>
            <p:nvCxnSpPr>
              <p:cNvPr id="4" name="Straight Connector 3"/>
              <p:cNvCxnSpPr>
                <a:stCxn id="27" idx="4"/>
                <a:endCxn id="27" idx="1"/>
              </p:cNvCxnSpPr>
              <p:nvPr/>
            </p:nvCxnSpPr>
            <p:spPr>
              <a:xfrm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/>
              <p:cNvCxnSpPr>
                <a:stCxn id="27" idx="5"/>
                <a:endCxn id="27" idx="2"/>
              </p:cNvCxnSpPr>
              <p:nvPr/>
            </p:nvCxnSpPr>
            <p:spPr>
              <a:xfrm flipH="1"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>
                <a:stCxn id="27" idx="3"/>
                <a:endCxn id="27" idx="0"/>
              </p:cNvCxnSpPr>
              <p:nvPr/>
            </p:nvCxnSpPr>
            <p:spPr>
              <a:xfrm>
                <a:off x="99054" y="4456273"/>
                <a:ext cx="4594397" cy="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/>
              <p:cNvGrpSpPr/>
              <p:nvPr/>
            </p:nvGrpSpPr>
            <p:grpSpPr>
              <a:xfrm>
                <a:off x="99054" y="2475929"/>
                <a:ext cx="4594397" cy="3977095"/>
                <a:chOff x="99054" y="2475929"/>
                <a:chExt cx="4594397" cy="3977095"/>
              </a:xfrm>
            </p:grpSpPr>
            <p:sp>
              <p:nvSpPr>
                <p:cNvPr id="27" name="Hexagon 26"/>
                <p:cNvSpPr/>
                <p:nvPr/>
              </p:nvSpPr>
              <p:spPr>
                <a:xfrm>
                  <a:off x="99054" y="2475929"/>
                  <a:ext cx="4594397" cy="3960687"/>
                </a:xfrm>
                <a:prstGeom prst="hexagon">
                  <a:avLst>
                    <a:gd name="adj" fmla="val 28207"/>
                    <a:gd name="vf" fmla="val 115470"/>
                  </a:avLst>
                </a:prstGeom>
                <a:noFill/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Isosceles Triangle 27"/>
                <p:cNvSpPr/>
                <p:nvPr/>
              </p:nvSpPr>
              <p:spPr>
                <a:xfrm>
                  <a:off x="670799" y="2486383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Isosceles Triangle 28"/>
                <p:cNvSpPr/>
                <p:nvPr/>
              </p:nvSpPr>
              <p:spPr>
                <a:xfrm flipV="1">
                  <a:off x="670799" y="3478104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Oval 7"/>
              <p:cNvSpPr/>
              <p:nvPr/>
            </p:nvSpPr>
            <p:spPr bwMode="auto">
              <a:xfrm>
                <a:off x="2275335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3455342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1109438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261224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342712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123549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4545438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1690983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856879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532141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4010474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1690983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2856879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532141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4010474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2275335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3455342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1109438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 bwMode="auto">
            <a:xfrm flipH="1">
              <a:off x="6608895" y="358190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 rot="18000000" flipH="1">
              <a:off x="6322532" y="309713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flipH="1">
              <a:off x="7176794" y="2605023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 rot="14400000" flipH="1">
              <a:off x="6896891" y="3071701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8" name="Straight Arrow Connector 57"/>
            <p:cNvCxnSpPr/>
            <p:nvPr/>
          </p:nvCxnSpPr>
          <p:spPr bwMode="auto">
            <a:xfrm rot="14400000" flipH="1">
              <a:off x="6308890" y="4082315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9" name="Straight Arrow Connector 58"/>
            <p:cNvCxnSpPr/>
            <p:nvPr/>
          </p:nvCxnSpPr>
          <p:spPr bwMode="auto">
            <a:xfrm rot="18000000" flipH="1">
              <a:off x="6922263" y="2076884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61" name="Group 60"/>
          <p:cNvGrpSpPr/>
          <p:nvPr/>
        </p:nvGrpSpPr>
        <p:grpSpPr>
          <a:xfrm>
            <a:off x="-65545" y="2312206"/>
            <a:ext cx="4654489" cy="4277047"/>
            <a:chOff x="4030134" y="1041400"/>
            <a:chExt cx="4941710" cy="4540977"/>
          </a:xfrm>
        </p:grpSpPr>
        <p:sp>
          <p:nvSpPr>
            <p:cNvPr id="62" name="TextBox 61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14657" y="2629962"/>
            <a:ext cx="4505359" cy="3956763"/>
            <a:chOff x="4107873" y="1486155"/>
            <a:chExt cx="4783378" cy="4200929"/>
          </a:xfrm>
        </p:grpSpPr>
        <p:sp>
          <p:nvSpPr>
            <p:cNvPr id="82" name="Rectangle 81"/>
            <p:cNvSpPr/>
            <p:nvPr/>
          </p:nvSpPr>
          <p:spPr>
            <a:xfrm>
              <a:off x="6251224" y="2172932"/>
              <a:ext cx="1129240" cy="1978733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107873" y="1486155"/>
              <a:ext cx="4783378" cy="4200929"/>
              <a:chOff x="0" y="2353183"/>
              <a:chExt cx="4787273" cy="4204349"/>
            </a:xfrm>
          </p:grpSpPr>
          <p:cxnSp>
            <p:nvCxnSpPr>
              <p:cNvPr id="90" name="Straight Connector 89"/>
              <p:cNvCxnSpPr>
                <a:stCxn id="113" idx="4"/>
                <a:endCxn id="113" idx="1"/>
              </p:cNvCxnSpPr>
              <p:nvPr/>
            </p:nvCxnSpPr>
            <p:spPr>
              <a:xfrm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>
                <a:stCxn id="113" idx="5"/>
                <a:endCxn id="113" idx="2"/>
              </p:cNvCxnSpPr>
              <p:nvPr/>
            </p:nvCxnSpPr>
            <p:spPr>
              <a:xfrm flipH="1">
                <a:off x="1216245" y="2475930"/>
                <a:ext cx="2360015" cy="3960685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stCxn id="113" idx="3"/>
                <a:endCxn id="113" idx="0"/>
              </p:cNvCxnSpPr>
              <p:nvPr/>
            </p:nvCxnSpPr>
            <p:spPr>
              <a:xfrm>
                <a:off x="99054" y="4456273"/>
                <a:ext cx="4594397" cy="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/>
              <p:cNvGrpSpPr/>
              <p:nvPr/>
            </p:nvGrpSpPr>
            <p:grpSpPr>
              <a:xfrm>
                <a:off x="99054" y="2475929"/>
                <a:ext cx="4594397" cy="3977095"/>
                <a:chOff x="99054" y="2475929"/>
                <a:chExt cx="4594397" cy="3977095"/>
              </a:xfrm>
            </p:grpSpPr>
            <p:sp>
              <p:nvSpPr>
                <p:cNvPr id="113" name="Hexagon 112"/>
                <p:cNvSpPr/>
                <p:nvPr/>
              </p:nvSpPr>
              <p:spPr>
                <a:xfrm>
                  <a:off x="99054" y="2475929"/>
                  <a:ext cx="4594397" cy="3960687"/>
                </a:xfrm>
                <a:prstGeom prst="hexagon">
                  <a:avLst>
                    <a:gd name="adj" fmla="val 28207"/>
                    <a:gd name="vf" fmla="val 115470"/>
                  </a:avLst>
                </a:prstGeom>
                <a:noFill/>
                <a:ln w="1905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Isosceles Triangle 113"/>
                <p:cNvSpPr/>
                <p:nvPr/>
              </p:nvSpPr>
              <p:spPr>
                <a:xfrm>
                  <a:off x="670799" y="2486383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Isosceles Triangle 114"/>
                <p:cNvSpPr/>
                <p:nvPr/>
              </p:nvSpPr>
              <p:spPr>
                <a:xfrm flipV="1">
                  <a:off x="670799" y="3478104"/>
                  <a:ext cx="3450907" cy="2974920"/>
                </a:xfrm>
                <a:prstGeom prst="triangle">
                  <a:avLst/>
                </a:prstGeom>
                <a:noFill/>
                <a:ln w="19050" cmpd="sng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Oval 93"/>
              <p:cNvSpPr/>
              <p:nvPr/>
            </p:nvSpPr>
            <p:spPr bwMode="auto">
              <a:xfrm>
                <a:off x="2275335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3455342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1109438" y="2353183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7" name="Oval 96"/>
              <p:cNvSpPr/>
              <p:nvPr/>
            </p:nvSpPr>
            <p:spPr bwMode="auto">
              <a:xfrm>
                <a:off x="2261224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 bwMode="auto">
              <a:xfrm>
                <a:off x="342712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123549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4545438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0" y="4337950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1690983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2856879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>
                <a:off x="532141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>
                <a:off x="4010474" y="3357186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 bwMode="auto">
              <a:xfrm>
                <a:off x="1690983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 bwMode="auto">
              <a:xfrm>
                <a:off x="2856879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 bwMode="auto">
              <a:xfrm>
                <a:off x="532141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 bwMode="auto">
              <a:xfrm>
                <a:off x="4010474" y="5340385"/>
                <a:ext cx="241835" cy="241835"/>
              </a:xfrm>
              <a:prstGeom prst="ellipse">
                <a:avLst/>
              </a:prstGeom>
              <a:solidFill>
                <a:srgbClr val="DECC7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 bwMode="auto">
              <a:xfrm>
                <a:off x="2275335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 bwMode="auto">
              <a:xfrm>
                <a:off x="3455342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 bwMode="auto">
              <a:xfrm>
                <a:off x="1109438" y="6315697"/>
                <a:ext cx="241835" cy="241835"/>
              </a:xfrm>
              <a:prstGeom prst="ellipse">
                <a:avLst/>
              </a:prstGeom>
              <a:solidFill>
                <a:srgbClr val="2A23A6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sm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0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Arial" pitchFamily="-65" charset="0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itchFamily="-65" charset="0"/>
                </a:endParaRPr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 bwMode="auto">
            <a:xfrm flipH="1">
              <a:off x="6608895" y="358190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 rot="18000000" flipH="1">
              <a:off x="6322532" y="309713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 bwMode="auto">
            <a:xfrm flipH="1">
              <a:off x="7176794" y="2605023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7" name="Straight Arrow Connector 86"/>
            <p:cNvCxnSpPr/>
            <p:nvPr/>
          </p:nvCxnSpPr>
          <p:spPr bwMode="auto">
            <a:xfrm rot="14400000" flipH="1">
              <a:off x="6322533" y="2076883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rot="14400000" flipH="1">
              <a:off x="5740097" y="3097136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9" name="Straight Arrow Connector 88"/>
            <p:cNvCxnSpPr/>
            <p:nvPr/>
          </p:nvCxnSpPr>
          <p:spPr bwMode="auto">
            <a:xfrm rot="18000000" flipH="1">
              <a:off x="6922263" y="2076884"/>
              <a:ext cx="938290" cy="8221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sp>
        <p:nvSpPr>
          <p:cNvPr id="116" name="Content Placeholder 141"/>
          <p:cNvSpPr txBox="1">
            <a:spLocks/>
          </p:cNvSpPr>
          <p:nvPr/>
        </p:nvSpPr>
        <p:spPr>
          <a:xfrm>
            <a:off x="3923486" y="5135203"/>
            <a:ext cx="5179537" cy="160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/>
              <a:buNone/>
            </a:pPr>
            <a:r>
              <a:rPr lang="en-US" dirty="0" smtClean="0"/>
              <a:t>Correlations are identical for symmetrically equivalent configurations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The bspecs.json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1551" y="1600200"/>
            <a:ext cx="2750247" cy="39639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Specifications for generating </a:t>
            </a:r>
            <a:r>
              <a:rPr lang="en-US" sz="2800" dirty="0" smtClean="0"/>
              <a:t>clusters and the</a:t>
            </a:r>
            <a:r>
              <a:rPr lang="en-US" sz="2800" dirty="0" smtClean="0"/>
              <a:t> cluster expansion </a:t>
            </a:r>
            <a:r>
              <a:rPr lang="en-US" sz="2800" dirty="0"/>
              <a:t>basis functions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1543"/>
          <a:stretch/>
        </p:blipFill>
        <p:spPr>
          <a:xfrm>
            <a:off x="3272354" y="1030112"/>
            <a:ext cx="5589799" cy="57150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506625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528" y="684720"/>
            <a:ext cx="4815272" cy="6016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The clust.json file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1551" y="1600200"/>
            <a:ext cx="3175005" cy="3963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/>
              <a:t>Lists one example (“prototype”) of each cluster type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927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The clexulator (ZrO_Clexulator.cc)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1306"/>
            <a:ext cx="8229600" cy="7969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Generated code for evaluating basis functions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6958"/>
          <a:stretch/>
        </p:blipFill>
        <p:spPr>
          <a:xfrm>
            <a:off x="990600" y="1661354"/>
            <a:ext cx="7144123" cy="432348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3153" y="6168280"/>
            <a:ext cx="8229600" cy="79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/>
              <a:t>Generated code for evaluating basis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81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Cluster </a:t>
            </a:r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expansion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for hcp Zr-O</a:t>
            </a:r>
          </a:p>
        </p:txBody>
      </p:sp>
      <p:pic>
        <p:nvPicPr>
          <p:cNvPr id="77826" name="Picture 3" descr="eci_plo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19200"/>
            <a:ext cx="498633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5" descr="clus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082800"/>
            <a:ext cx="23336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7828" name="Object 2"/>
          <p:cNvGraphicFramePr>
            <a:graphicFrameLocks noChangeAspect="1"/>
          </p:cNvGraphicFramePr>
          <p:nvPr/>
        </p:nvGraphicFramePr>
        <p:xfrm>
          <a:off x="2747963" y="2997200"/>
          <a:ext cx="9652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4" name="Equation" r:id="rId5" imgW="1193800" imgH="381000" progId="Equation.3">
                  <p:embed/>
                </p:oleObj>
              </mc:Choice>
              <mc:Fallback>
                <p:oleObj name="Equation" r:id="rId5" imgW="1193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2997200"/>
                        <a:ext cx="9652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3"/>
          <p:cNvGraphicFramePr>
            <a:graphicFrameLocks noChangeAspect="1"/>
          </p:cNvGraphicFramePr>
          <p:nvPr/>
        </p:nvGraphicFramePr>
        <p:xfrm>
          <a:off x="2747963" y="3911600"/>
          <a:ext cx="1138237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5" name="Equation" r:id="rId7" imgW="825500" imgH="203200" progId="Equation.3">
                  <p:embed/>
                </p:oleObj>
              </mc:Choice>
              <mc:Fallback>
                <p:oleObj name="Equation" r:id="rId7" imgW="825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3911600"/>
                        <a:ext cx="1138237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0" name="Object 4"/>
          <p:cNvGraphicFramePr>
            <a:graphicFrameLocks noChangeAspect="1"/>
          </p:cNvGraphicFramePr>
          <p:nvPr/>
        </p:nvGraphicFramePr>
        <p:xfrm>
          <a:off x="2747963" y="3454400"/>
          <a:ext cx="9652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6" name="Equation" r:id="rId9" imgW="1206500" imgH="381000" progId="Equation.3">
                  <p:embed/>
                </p:oleObj>
              </mc:Choice>
              <mc:Fallback>
                <p:oleObj name="Equation" r:id="rId9" imgW="12065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3" y="3454400"/>
                        <a:ext cx="9652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31" name="Object 5"/>
          <p:cNvGraphicFramePr>
            <a:graphicFrameLocks noChangeAspect="1"/>
          </p:cNvGraphicFramePr>
          <p:nvPr/>
        </p:nvGraphicFramePr>
        <p:xfrm>
          <a:off x="608013" y="5368925"/>
          <a:ext cx="74961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7" name="Equation" r:id="rId11" imgW="3378200" imgH="431800" progId="Equation.3">
                  <p:embed/>
                </p:oleObj>
              </mc:Choice>
              <mc:Fallback>
                <p:oleObj name="Equation" r:id="rId11" imgW="3378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013" y="5368925"/>
                        <a:ext cx="7496175" cy="9556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093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Cluster expansion for hcp Zr-O</a:t>
            </a:r>
          </a:p>
        </p:txBody>
      </p:sp>
      <p:pic>
        <p:nvPicPr>
          <p:cNvPr id="69634" name="Picture 3" descr="Zr_O_cluster_expansio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466850"/>
            <a:ext cx="4608513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 descr="eci_pl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09800"/>
            <a:ext cx="427355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486041"/>
              </p:ext>
            </p:extLst>
          </p:nvPr>
        </p:nvGraphicFramePr>
        <p:xfrm>
          <a:off x="493713" y="5610225"/>
          <a:ext cx="74961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1" name="Equation" r:id="rId5" imgW="3378200" imgH="431800" progId="Equation.3">
                  <p:embed/>
                </p:oleObj>
              </mc:Choice>
              <mc:Fallback>
                <p:oleObj name="Equation" r:id="rId5" imgW="3378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3" y="5610225"/>
                        <a:ext cx="749617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65532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</p:spTree>
    <p:extLst>
      <p:ext uri="{BB962C8B-B14F-4D97-AF65-F5344CB8AC3E}">
        <p14:creationId xmlns:p14="http://schemas.microsoft.com/office/powerpoint/2010/main" val="66482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927237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5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744546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6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580337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7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328546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08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1177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777" y="649804"/>
            <a:ext cx="8229600" cy="608119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Crystal </a:t>
            </a:r>
            <a:r>
              <a:rPr lang="en-US" sz="2800" dirty="0"/>
              <a:t>structure identification &amp; </a:t>
            </a:r>
            <a:r>
              <a:rPr lang="en-US" sz="2800" dirty="0" smtClean="0"/>
              <a:t>specification</a:t>
            </a:r>
          </a:p>
          <a:p>
            <a:r>
              <a:rPr lang="en-US" sz="2800" dirty="0" smtClean="0"/>
              <a:t>Symmetry analysis</a:t>
            </a:r>
          </a:p>
          <a:p>
            <a:r>
              <a:rPr lang="en-US" sz="2800" dirty="0" smtClean="0"/>
              <a:t>Using CASM to manage data</a:t>
            </a:r>
            <a:endParaRPr lang="en-US" sz="2800" dirty="0"/>
          </a:p>
          <a:p>
            <a:pPr lvl="1"/>
            <a:r>
              <a:rPr lang="en-US" sz="2400" dirty="0" smtClean="0"/>
              <a:t>Configuration selections and query syntax</a:t>
            </a:r>
            <a:endParaRPr lang="en-US" sz="2400" dirty="0"/>
          </a:p>
          <a:p>
            <a:pPr lvl="1"/>
            <a:r>
              <a:rPr lang="en-US" sz="2400" dirty="0" smtClean="0"/>
              <a:t>Maintaining sanity with cluster expansion profiles </a:t>
            </a:r>
          </a:p>
          <a:p>
            <a:r>
              <a:rPr lang="en-US" sz="2800" dirty="0" smtClean="0"/>
              <a:t>Cluster expansion basics</a:t>
            </a:r>
            <a:endParaRPr lang="en-US" sz="2800" dirty="0"/>
          </a:p>
          <a:p>
            <a:pPr lvl="1"/>
            <a:r>
              <a:rPr lang="en-US" sz="2400" dirty="0"/>
              <a:t>Configuration enumeration</a:t>
            </a:r>
          </a:p>
          <a:p>
            <a:pPr lvl="1"/>
            <a:r>
              <a:rPr lang="en-US" sz="2400" dirty="0"/>
              <a:t>Cluster </a:t>
            </a:r>
            <a:r>
              <a:rPr lang="en-US" sz="2400" dirty="0" smtClean="0"/>
              <a:t>expansion basis sets </a:t>
            </a:r>
            <a:r>
              <a:rPr lang="en-US" sz="2400" dirty="0"/>
              <a:t>&amp; correlation </a:t>
            </a:r>
            <a:r>
              <a:rPr lang="en-US" sz="2400" dirty="0" smtClean="0"/>
              <a:t>evaluation</a:t>
            </a:r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Tomorrow (with Brian </a:t>
            </a:r>
            <a:r>
              <a:rPr lang="en-US" sz="2800" dirty="0" err="1" smtClean="0"/>
              <a:t>Puchala</a:t>
            </a:r>
            <a:r>
              <a:rPr lang="en-US" sz="2800" dirty="0" smtClean="0"/>
              <a:t>):</a:t>
            </a:r>
          </a:p>
          <a:p>
            <a:r>
              <a:rPr lang="en-US" sz="2800" dirty="0" smtClean="0"/>
              <a:t>Parameterizing cluster expansions</a:t>
            </a:r>
          </a:p>
          <a:p>
            <a:r>
              <a:rPr lang="en-US" sz="2800" dirty="0" smtClean="0"/>
              <a:t>Predicting thermodynamic properties with grand canonical Monte Carlo</a:t>
            </a:r>
          </a:p>
          <a:p>
            <a:r>
              <a:rPr lang="en-US" sz="2800" dirty="0" smtClean="0"/>
              <a:t>Free energy integration and phase diagram 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791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36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68625" y="2200275"/>
            <a:ext cx="5105400" cy="847725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 model for material optimization or to simulate material properties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3500" y="5245100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Construct structural hypotheses of what happens in the real material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937000" y="1361719"/>
            <a:ext cx="5105400" cy="740833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Share data with colleagues for experimental design or simulation at longer length/time scales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37392" y="901202"/>
            <a:ext cx="8406608" cy="4342148"/>
          </a:xfrm>
          <a:prstGeom prst="rect">
            <a:avLst/>
          </a:prstGeom>
          <a:solidFill>
            <a:schemeClr val="bg1">
              <a:alpha val="79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20279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68625" y="2200275"/>
            <a:ext cx="5105400" cy="847725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 model for material optimization or to simulate material properties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3500" y="5245100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Construct structural hypotheses of what happens in the real material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3937000" y="1361719"/>
            <a:ext cx="5105400" cy="740833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Share data with colleagues for experimental design or simulation at longer length/time scales</a:t>
            </a:r>
          </a:p>
        </p:txBody>
      </p:sp>
    </p:spTree>
    <p:extLst>
      <p:ext uri="{BB962C8B-B14F-4D97-AF65-F5344CB8AC3E}">
        <p14:creationId xmlns:p14="http://schemas.microsoft.com/office/powerpoint/2010/main" val="129174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6777" y="649804"/>
            <a:ext cx="8229600" cy="60811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Today:</a:t>
            </a:r>
          </a:p>
          <a:p>
            <a:r>
              <a:rPr lang="en-US" sz="2800" dirty="0" smtClean="0"/>
              <a:t>Crystal </a:t>
            </a:r>
            <a:r>
              <a:rPr lang="en-US" sz="2800" dirty="0"/>
              <a:t>structure identification &amp; </a:t>
            </a:r>
            <a:r>
              <a:rPr lang="en-US" sz="2800" dirty="0" smtClean="0"/>
              <a:t>specification</a:t>
            </a:r>
          </a:p>
          <a:p>
            <a:r>
              <a:rPr lang="en-US" sz="2800" dirty="0" smtClean="0"/>
              <a:t>Symmetry analysis</a:t>
            </a:r>
          </a:p>
          <a:p>
            <a:r>
              <a:rPr lang="en-US" sz="2800" dirty="0" smtClean="0"/>
              <a:t>Using CASM to manage data</a:t>
            </a:r>
            <a:endParaRPr lang="en-US" sz="2800" dirty="0"/>
          </a:p>
          <a:p>
            <a:pPr lvl="1"/>
            <a:r>
              <a:rPr lang="en-US" sz="2400" dirty="0" smtClean="0"/>
              <a:t>Configuration selections and query syntax</a:t>
            </a:r>
            <a:endParaRPr lang="en-US" sz="2400" dirty="0"/>
          </a:p>
          <a:p>
            <a:pPr lvl="1"/>
            <a:r>
              <a:rPr lang="en-US" sz="2400" dirty="0" smtClean="0"/>
              <a:t>Maintaining sanity with cluster expansion profiles </a:t>
            </a:r>
          </a:p>
          <a:p>
            <a:r>
              <a:rPr lang="en-US" sz="2800" dirty="0" smtClean="0"/>
              <a:t>Cluster expansion basics</a:t>
            </a:r>
            <a:endParaRPr lang="en-US" sz="2800" dirty="0"/>
          </a:p>
          <a:p>
            <a:pPr lvl="1"/>
            <a:r>
              <a:rPr lang="en-US" sz="2400" dirty="0"/>
              <a:t>Configuration enumeration</a:t>
            </a:r>
          </a:p>
          <a:p>
            <a:pPr lvl="1"/>
            <a:r>
              <a:rPr lang="en-US" sz="2400" dirty="0"/>
              <a:t>Cluster </a:t>
            </a:r>
            <a:r>
              <a:rPr lang="en-US" sz="2400" dirty="0" smtClean="0"/>
              <a:t>expansion basis sets </a:t>
            </a:r>
            <a:r>
              <a:rPr lang="en-US" sz="2400" dirty="0"/>
              <a:t>&amp; correlation </a:t>
            </a:r>
            <a:r>
              <a:rPr lang="en-US" sz="2400" dirty="0" smtClean="0"/>
              <a:t>evaluation</a:t>
            </a:r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Tomorrow (with Brian </a:t>
            </a:r>
            <a:r>
              <a:rPr lang="en-US" sz="2800" dirty="0" err="1" smtClean="0"/>
              <a:t>Puchala</a:t>
            </a:r>
            <a:r>
              <a:rPr lang="en-US" sz="2800" dirty="0" smtClean="0"/>
              <a:t>):</a:t>
            </a:r>
          </a:p>
          <a:p>
            <a:r>
              <a:rPr lang="en-US" sz="2800" dirty="0" smtClean="0"/>
              <a:t>Parameterizing cluster expansions</a:t>
            </a:r>
          </a:p>
          <a:p>
            <a:r>
              <a:rPr lang="en-US" sz="2800" dirty="0" smtClean="0"/>
              <a:t>Predicting thermodynamic properties with grand canonical Monte Carlo</a:t>
            </a:r>
          </a:p>
          <a:p>
            <a:r>
              <a:rPr lang="en-US" sz="2800" dirty="0" smtClean="0"/>
              <a:t>Free energy integration and phase diagram construction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8070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653076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02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183567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03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431997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04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881913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05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83339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Lithium ion batteries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38" name="Picture 4" descr="sla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24" y="1882190"/>
            <a:ext cx="4542976" cy="308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5050664" y="5372643"/>
            <a:ext cx="32773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Li</a:t>
            </a:r>
            <a:r>
              <a:rPr lang="en-US" baseline="-25000"/>
              <a:t>x</a:t>
            </a:r>
            <a:r>
              <a:rPr lang="en-US"/>
              <a:t>CoO</a:t>
            </a:r>
            <a:r>
              <a:rPr lang="en-US" baseline="-25000"/>
              <a:t>2</a:t>
            </a:r>
            <a:r>
              <a:rPr lang="en-US"/>
              <a:t>   Li</a:t>
            </a:r>
            <a:r>
              <a:rPr lang="en-US" baseline="-25000"/>
              <a:t>x</a:t>
            </a:r>
            <a:r>
              <a:rPr lang="en-US"/>
              <a:t>TiS</a:t>
            </a:r>
            <a:r>
              <a:rPr lang="en-US" baseline="-25000"/>
              <a:t>2</a:t>
            </a:r>
            <a:r>
              <a:rPr lang="en-US"/>
              <a:t>   Li(Ni</a:t>
            </a:r>
            <a:r>
              <a:rPr lang="en-US" baseline="-25000"/>
              <a:t>0.5</a:t>
            </a:r>
            <a:r>
              <a:rPr lang="en-US"/>
              <a:t>Mn</a:t>
            </a:r>
            <a:r>
              <a:rPr lang="en-US" baseline="-25000"/>
              <a:t>0.5</a:t>
            </a:r>
            <a:r>
              <a:rPr lang="en-US"/>
              <a:t>)O</a:t>
            </a:r>
            <a:r>
              <a:rPr lang="en-US" baseline="-25000"/>
              <a:t>2</a:t>
            </a:r>
            <a:endParaRPr lang="en-US"/>
          </a:p>
        </p:txBody>
      </p:sp>
      <p:pic>
        <p:nvPicPr>
          <p:cNvPr id="5" name="Picture 9" descr="batt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8121"/>
            <a:ext cx="5472285" cy="196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502339" y="4103992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/>
              <a:t>Li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331918" y="4103992"/>
            <a:ext cx="82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 err="1"/>
              <a:t>Li</a:t>
            </a:r>
            <a:r>
              <a:rPr lang="en-US" baseline="-25000" dirty="0" err="1"/>
              <a:t>x</a:t>
            </a:r>
            <a:r>
              <a:rPr lang="en-US" dirty="0" err="1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2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2579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Electrochemical measurements and thermodynamics</a:t>
            </a: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4864100" y="1655763"/>
          <a:ext cx="337978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6" name="Equation" r:id="rId4" imgW="1536700" imgH="254000" progId="Equation.3">
                  <p:embed/>
                </p:oleObj>
              </mc:Choice>
              <mc:Fallback>
                <p:oleObj name="Equation" r:id="rId4" imgW="1536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1655763"/>
                        <a:ext cx="3379788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1" name="Picture 6" descr="gibbs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" y="2514600"/>
            <a:ext cx="363378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74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936938"/>
              </p:ext>
            </p:extLst>
          </p:nvPr>
        </p:nvGraphicFramePr>
        <p:xfrm>
          <a:off x="4910662" y="5029200"/>
          <a:ext cx="15033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47" name="Equation" r:id="rId7" imgW="787400" imgH="419100" progId="Equation.3">
                  <p:embed/>
                </p:oleObj>
              </mc:Choice>
              <mc:Fallback>
                <p:oleObj name="Equation" r:id="rId7" imgW="787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662" y="5029200"/>
                        <a:ext cx="150336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13" name="Picture 9" descr="batter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790" y="2895600"/>
            <a:ext cx="5472285" cy="196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 Box 12"/>
          <p:cNvSpPr txBox="1">
            <a:spLocks noChangeArrowheads="1"/>
          </p:cNvSpPr>
          <p:nvPr/>
        </p:nvSpPr>
        <p:spPr bwMode="auto">
          <a:xfrm>
            <a:off x="4157129" y="3691471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/>
              <a:t>Li</a:t>
            </a:r>
          </a:p>
        </p:txBody>
      </p:sp>
      <p:sp>
        <p:nvSpPr>
          <p:cNvPr id="17415" name="Text Box 13"/>
          <p:cNvSpPr txBox="1">
            <a:spLocks noChangeArrowheads="1"/>
          </p:cNvSpPr>
          <p:nvPr/>
        </p:nvSpPr>
        <p:spPr bwMode="auto">
          <a:xfrm>
            <a:off x="7986708" y="3691471"/>
            <a:ext cx="827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 err="1"/>
              <a:t>Li</a:t>
            </a:r>
            <a:r>
              <a:rPr lang="en-US" baseline="-25000" dirty="0" err="1"/>
              <a:t>x</a:t>
            </a:r>
            <a:r>
              <a:rPr lang="en-US" dirty="0" err="1"/>
              <a:t>M</a:t>
            </a:r>
            <a:endParaRPr lang="en-US" dirty="0"/>
          </a:p>
        </p:txBody>
      </p:sp>
      <p:sp>
        <p:nvSpPr>
          <p:cNvPr id="17416" name="Text Box 15"/>
          <p:cNvSpPr txBox="1">
            <a:spLocks noChangeArrowheads="1"/>
          </p:cNvSpPr>
          <p:nvPr/>
        </p:nvSpPr>
        <p:spPr bwMode="auto">
          <a:xfrm>
            <a:off x="736587" y="1981200"/>
            <a:ext cx="236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Gibbs free energy</a:t>
            </a:r>
          </a:p>
        </p:txBody>
      </p:sp>
    </p:spTree>
    <p:extLst>
      <p:ext uri="{BB962C8B-B14F-4D97-AF65-F5344CB8AC3E}">
        <p14:creationId xmlns:p14="http://schemas.microsoft.com/office/powerpoint/2010/main" val="133591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0" descr="gibbs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600"/>
            <a:ext cx="32670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459" name="Object 2"/>
          <p:cNvGraphicFramePr>
            <a:graphicFrameLocks noChangeAspect="1"/>
          </p:cNvGraphicFramePr>
          <p:nvPr/>
        </p:nvGraphicFramePr>
        <p:xfrm>
          <a:off x="434975" y="3759200"/>
          <a:ext cx="2232025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15" name="Equation" r:id="rId5" imgW="1460500" imgH="304800" progId="Equation.3">
                  <p:embed/>
                </p:oleObj>
              </mc:Choice>
              <mc:Fallback>
                <p:oleObj name="Equation" r:id="rId5" imgW="14605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975" y="3759200"/>
                        <a:ext cx="2232025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2579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Electrochemical measurements and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300059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9" descr="gibbs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1524000"/>
            <a:ext cx="321945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2579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Electrochemical measurements and thermodynamics</a:t>
            </a:r>
          </a:p>
        </p:txBody>
      </p:sp>
    </p:spTree>
    <p:extLst>
      <p:ext uri="{BB962C8B-B14F-4D97-AF65-F5344CB8AC3E}">
        <p14:creationId xmlns:p14="http://schemas.microsoft.com/office/powerpoint/2010/main" val="2812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4772"/>
            <a:ext cx="8229600" cy="635031"/>
          </a:xfrm>
          <a:noFill/>
        </p:spPr>
        <p:txBody>
          <a:bodyPr>
            <a:normAutofit fontScale="90000"/>
          </a:bodyPr>
          <a:lstStyle/>
          <a:p>
            <a:r>
              <a:rPr lang="en-US" sz="4400">
                <a:latin typeface="Arial" charset="0"/>
                <a:ea typeface="ＭＳ Ｐゴシック" charset="0"/>
                <a:cs typeface="ＭＳ Ｐゴシック" charset="0"/>
              </a:rPr>
              <a:t>Layered Li</a:t>
            </a:r>
            <a:r>
              <a:rPr lang="en-US" sz="4400" baseline="-25000">
                <a:latin typeface="Arial" charset="0"/>
                <a:ea typeface="ＭＳ Ｐゴシック" charset="0"/>
                <a:cs typeface="ＭＳ Ｐゴシック" charset="0"/>
              </a:rPr>
              <a:t>x</a:t>
            </a:r>
            <a:r>
              <a:rPr lang="en-US" sz="4400">
                <a:latin typeface="Arial" charset="0"/>
                <a:ea typeface="ＭＳ Ｐゴシック" charset="0"/>
                <a:cs typeface="ＭＳ Ｐゴシック" charset="0"/>
              </a:rPr>
              <a:t>TiS</a:t>
            </a:r>
            <a:r>
              <a:rPr lang="en-US" sz="4400" baseline="-25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0418" name="Picture 5" descr="LiTiS2_crysta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248400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8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persisting problem</a:t>
            </a:r>
            <a:endParaRPr lang="en-US" dirty="0"/>
          </a:p>
        </p:txBody>
      </p:sp>
      <p:pic>
        <p:nvPicPr>
          <p:cNvPr id="8" name="Picture 7" descr="SimSca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92543"/>
            <a:ext cx="7861300" cy="55422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49400" y="6337300"/>
            <a:ext cx="6375400" cy="32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Source: http://www.lbl.gov/cs/html/exascale4energy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51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4772"/>
            <a:ext cx="8229600" cy="635031"/>
          </a:xfrm>
          <a:noFill/>
        </p:spPr>
        <p:txBody>
          <a:bodyPr/>
          <a:lstStyle/>
          <a:p>
            <a:r>
              <a:rPr lang="en-US" altLang="ko-KR" sz="2800">
                <a:latin typeface="Arial" charset="0"/>
                <a:ea typeface="굴림" charset="0"/>
                <a:cs typeface="굴림" charset="0"/>
              </a:rPr>
              <a:t>Configurational degrees of freedom</a:t>
            </a:r>
          </a:p>
        </p:txBody>
      </p:sp>
      <p:sp>
        <p:nvSpPr>
          <p:cNvPr id="2867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90600" y="685800"/>
            <a:ext cx="8153400" cy="1143000"/>
          </a:xfrm>
          <a:noFill/>
        </p:spPr>
        <p:txBody>
          <a:bodyPr/>
          <a:lstStyle/>
          <a:p>
            <a:pPr algn="ctr">
              <a:buFontTx/>
              <a:buNone/>
            </a:pPr>
            <a:r>
              <a:rPr lang="en-US" altLang="ko-KR" sz="2000" b="1">
                <a:solidFill>
                  <a:srgbClr val="009900"/>
                </a:solidFill>
                <a:latin typeface="Arial" charset="0"/>
                <a:ea typeface="굴림" charset="0"/>
                <a:cs typeface="굴림" charset="0"/>
              </a:rPr>
              <a:t>Lithium-vacancy disorder over interstitial sites</a:t>
            </a:r>
          </a:p>
        </p:txBody>
      </p:sp>
      <p:pic>
        <p:nvPicPr>
          <p:cNvPr id="28675" name="Picture 4" descr="LiTiS2_crysta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2568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104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4772"/>
            <a:ext cx="8229600" cy="635031"/>
          </a:xfrm>
          <a:noFill/>
        </p:spPr>
        <p:txBody>
          <a:bodyPr/>
          <a:lstStyle/>
          <a:p>
            <a:r>
              <a:rPr lang="en-US" altLang="ko-KR" sz="2800">
                <a:latin typeface="Arial" charset="0"/>
                <a:ea typeface="굴림" charset="0"/>
                <a:cs typeface="굴림" charset="0"/>
              </a:rPr>
              <a:t>Configurational degrees of freedom</a:t>
            </a:r>
          </a:p>
        </p:txBody>
      </p:sp>
      <p:sp>
        <p:nvSpPr>
          <p:cNvPr id="30722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90600" y="685800"/>
            <a:ext cx="8153400" cy="1143000"/>
          </a:xfrm>
          <a:noFill/>
        </p:spPr>
        <p:txBody>
          <a:bodyPr/>
          <a:lstStyle/>
          <a:p>
            <a:pPr algn="ctr">
              <a:buFontTx/>
              <a:buNone/>
            </a:pPr>
            <a:r>
              <a:rPr lang="en-US" altLang="ko-KR" sz="2000" b="1" dirty="0">
                <a:solidFill>
                  <a:srgbClr val="009900"/>
                </a:solidFill>
                <a:latin typeface="Arial" charset="0"/>
                <a:ea typeface="굴림" charset="0"/>
                <a:cs typeface="굴림" charset="0"/>
              </a:rPr>
              <a:t>Lithium-vacancy disorder over interstitial </a:t>
            </a:r>
            <a:r>
              <a:rPr lang="en-US" altLang="ko-KR" sz="2000" b="1" dirty="0" smtClean="0">
                <a:solidFill>
                  <a:srgbClr val="009900"/>
                </a:solidFill>
                <a:latin typeface="Arial" charset="0"/>
                <a:ea typeface="굴림" charset="0"/>
                <a:cs typeface="굴림" charset="0"/>
              </a:rPr>
              <a:t>sites</a:t>
            </a:r>
            <a:endParaRPr lang="en-US" altLang="ko-KR" sz="2000" b="1" dirty="0">
              <a:solidFill>
                <a:srgbClr val="009900"/>
              </a:solidFill>
              <a:latin typeface="Arial" charset="0"/>
              <a:ea typeface="굴림" charset="0"/>
              <a:cs typeface="굴림" charset="0"/>
            </a:endParaRPr>
          </a:p>
        </p:txBody>
      </p:sp>
      <p:pic>
        <p:nvPicPr>
          <p:cNvPr id="30723" name="Picture 10" descr="occup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667125"/>
            <a:ext cx="57912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LiTiS2_crystal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2568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2286000" y="3657600"/>
            <a:ext cx="914400" cy="381000"/>
          </a:xfrm>
          <a:prstGeom prst="lin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pPr>
              <a:defRPr/>
            </a:pPr>
            <a:endParaRPr lang="en-US">
              <a:latin typeface="Times" pitchFamily="-112" charset="0"/>
              <a:ea typeface="+mn-ea"/>
              <a:cs typeface="+mn-cs"/>
            </a:endParaRPr>
          </a:p>
        </p:txBody>
      </p:sp>
      <p:sp>
        <p:nvSpPr>
          <p:cNvPr id="30726" name="Rectangle 11"/>
          <p:cNvSpPr>
            <a:spLocks noChangeArrowheads="1"/>
          </p:cNvSpPr>
          <p:nvPr/>
        </p:nvSpPr>
        <p:spPr bwMode="auto">
          <a:xfrm>
            <a:off x="5410200" y="3276600"/>
            <a:ext cx="3505200" cy="259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438400" y="5943600"/>
            <a:ext cx="4406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altLang="ko-KR" sz="3200" dirty="0">
                <a:solidFill>
                  <a:srgbClr val="FF3300"/>
                </a:solidFill>
                <a:ea typeface="굴림" charset="0"/>
                <a:cs typeface="굴림" charset="0"/>
              </a:rPr>
              <a:t>Total of 2</a:t>
            </a:r>
            <a:r>
              <a:rPr lang="en-US" altLang="ko-KR" sz="3200" baseline="30000" dirty="0">
                <a:solidFill>
                  <a:srgbClr val="FF3300"/>
                </a:solidFill>
                <a:ea typeface="굴림" charset="0"/>
                <a:cs typeface="굴림" charset="0"/>
              </a:rPr>
              <a:t>N</a:t>
            </a:r>
            <a:r>
              <a:rPr lang="en-US" altLang="ko-KR" sz="3200" dirty="0">
                <a:solidFill>
                  <a:srgbClr val="FF3300"/>
                </a:solidFill>
                <a:ea typeface="굴림" charset="0"/>
                <a:cs typeface="굴림" charset="0"/>
              </a:rPr>
              <a:t>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48422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ChangeArrowheads="1"/>
          </p:cNvSpPr>
          <p:nvPr/>
        </p:nvSpPr>
        <p:spPr bwMode="auto">
          <a:xfrm>
            <a:off x="2895600" y="4648200"/>
            <a:ext cx="3048000" cy="1905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b="1" i="1">
                <a:solidFill>
                  <a:srgbClr val="FF0000"/>
                </a:solidFill>
                <a:latin typeface="Arial" charset="0"/>
                <a:ea typeface="굴림" charset="0"/>
                <a:cs typeface="굴림" charset="0"/>
              </a:rPr>
              <a:t>Energy</a:t>
            </a:r>
          </a:p>
          <a:p>
            <a:pPr algn="ctr"/>
            <a:endParaRPr lang="en-US" altLang="ko-KR" b="1" i="1">
              <a:solidFill>
                <a:srgbClr val="FF0000"/>
              </a:solidFill>
              <a:latin typeface="Arial" charset="0"/>
              <a:ea typeface="굴림" charset="0"/>
              <a:cs typeface="굴림" charset="0"/>
            </a:endParaRPr>
          </a:p>
          <a:p>
            <a:pPr algn="ctr"/>
            <a:r>
              <a:rPr lang="en-US" altLang="ko-KR" b="1" i="1">
                <a:solidFill>
                  <a:srgbClr val="FF0000"/>
                </a:solidFill>
                <a:latin typeface="Arial" charset="0"/>
                <a:ea typeface="굴림" charset="0"/>
                <a:cs typeface="굴림" charset="0"/>
              </a:rPr>
              <a:t>Lattice parameters</a:t>
            </a:r>
          </a:p>
          <a:p>
            <a:pPr algn="ctr"/>
            <a:endParaRPr lang="en-US" altLang="ko-KR" b="1" i="1">
              <a:solidFill>
                <a:srgbClr val="FF0000"/>
              </a:solidFill>
              <a:latin typeface="Arial" charset="0"/>
              <a:ea typeface="굴림" charset="0"/>
              <a:cs typeface="굴림" charset="0"/>
            </a:endParaRPr>
          </a:p>
          <a:p>
            <a:pPr algn="ctr"/>
            <a:r>
              <a:rPr lang="en-US" altLang="ko-KR" b="1" i="1">
                <a:solidFill>
                  <a:srgbClr val="FF0000"/>
                </a:solidFill>
                <a:latin typeface="Arial" charset="0"/>
                <a:ea typeface="굴림" charset="0"/>
                <a:cs typeface="굴림" charset="0"/>
              </a:rPr>
              <a:t>Charge density</a:t>
            </a:r>
            <a:endParaRPr lang="en-US" altLang="ko-KR" sz="1800">
              <a:solidFill>
                <a:srgbClr val="FF0000"/>
              </a:solidFill>
              <a:latin typeface="Arial" charset="0"/>
              <a:ea typeface="굴림" charset="0"/>
              <a:cs typeface="굴림" charset="0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/>
        </p:nvGraphicFramePr>
        <p:xfrm>
          <a:off x="152400" y="2003425"/>
          <a:ext cx="57150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3" name="Equation" r:id="rId3" imgW="3200400" imgH="457200" progId="Equation.3">
                  <p:embed/>
                </p:oleObj>
              </mc:Choice>
              <mc:Fallback>
                <p:oleObj name="Equation" r:id="rId3" imgW="3200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003425"/>
                        <a:ext cx="57150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7" name="Text Box 6"/>
          <p:cNvSpPr txBox="1">
            <a:spLocks noChangeArrowheads="1"/>
          </p:cNvSpPr>
          <p:nvPr/>
        </p:nvSpPr>
        <p:spPr bwMode="auto">
          <a:xfrm>
            <a:off x="4648200" y="3962400"/>
            <a:ext cx="3738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Generalized Gradient (GGA)</a:t>
            </a:r>
          </a:p>
        </p:txBody>
      </p:sp>
      <p:sp>
        <p:nvSpPr>
          <p:cNvPr id="26628" name="Text Box 7"/>
          <p:cNvSpPr txBox="1">
            <a:spLocks noChangeArrowheads="1"/>
          </p:cNvSpPr>
          <p:nvPr/>
        </p:nvSpPr>
        <p:spPr bwMode="auto">
          <a:xfrm>
            <a:off x="1371600" y="3560763"/>
            <a:ext cx="2335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rgbClr val="DA0000"/>
                </a:solidFill>
                <a:latin typeface="Arial" charset="0"/>
              </a:rPr>
              <a:t>Approximation</a:t>
            </a:r>
          </a:p>
        </p:txBody>
      </p:sp>
      <p:sp>
        <p:nvSpPr>
          <p:cNvPr id="26629" name="Line 8"/>
          <p:cNvSpPr>
            <a:spLocks noChangeShapeType="1"/>
          </p:cNvSpPr>
          <p:nvPr/>
        </p:nvSpPr>
        <p:spPr bwMode="auto">
          <a:xfrm flipH="1" flipV="1">
            <a:off x="4343400" y="1524000"/>
            <a:ext cx="2286000" cy="457200"/>
          </a:xfrm>
          <a:prstGeom prst="line">
            <a:avLst/>
          </a:prstGeom>
          <a:noFill/>
          <a:ln w="76200">
            <a:solidFill>
              <a:srgbClr val="DA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Line 9"/>
          <p:cNvSpPr>
            <a:spLocks noChangeShapeType="1"/>
          </p:cNvSpPr>
          <p:nvPr/>
        </p:nvSpPr>
        <p:spPr bwMode="auto">
          <a:xfrm flipV="1">
            <a:off x="3048000" y="2819400"/>
            <a:ext cx="381000" cy="685800"/>
          </a:xfrm>
          <a:prstGeom prst="line">
            <a:avLst/>
          </a:prstGeom>
          <a:noFill/>
          <a:ln w="38100">
            <a:solidFill>
              <a:srgbClr val="409D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10"/>
          <p:cNvSpPr>
            <a:spLocks noChangeShapeType="1"/>
          </p:cNvSpPr>
          <p:nvPr/>
        </p:nvSpPr>
        <p:spPr bwMode="auto">
          <a:xfrm flipV="1">
            <a:off x="3810000" y="3505200"/>
            <a:ext cx="76200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11"/>
          <p:cNvSpPr>
            <a:spLocks noChangeShapeType="1"/>
          </p:cNvSpPr>
          <p:nvPr/>
        </p:nvSpPr>
        <p:spPr bwMode="auto">
          <a:xfrm>
            <a:off x="3810000" y="3886200"/>
            <a:ext cx="76200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Oval 12"/>
          <p:cNvSpPr>
            <a:spLocks noChangeArrowheads="1"/>
          </p:cNvSpPr>
          <p:nvPr/>
        </p:nvSpPr>
        <p:spPr bwMode="auto">
          <a:xfrm>
            <a:off x="3124200" y="1905000"/>
            <a:ext cx="1143000" cy="990600"/>
          </a:xfrm>
          <a:prstGeom prst="ellipse">
            <a:avLst/>
          </a:prstGeom>
          <a:noFill/>
          <a:ln w="28575">
            <a:solidFill>
              <a:srgbClr val="06811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4" name="Picture 13" descr="chargedif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81000"/>
            <a:ext cx="26289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 Box 14"/>
          <p:cNvSpPr txBox="1">
            <a:spLocks noChangeArrowheads="1"/>
          </p:cNvSpPr>
          <p:nvPr/>
        </p:nvSpPr>
        <p:spPr bwMode="auto">
          <a:xfrm>
            <a:off x="4648200" y="3276600"/>
            <a:ext cx="2740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Local density (LDA)</a:t>
            </a:r>
          </a:p>
        </p:txBody>
      </p:sp>
      <p:graphicFrame>
        <p:nvGraphicFramePr>
          <p:cNvPr id="26637" name="Object 3"/>
          <p:cNvGraphicFramePr>
            <a:graphicFrameLocks noChangeAspect="1"/>
          </p:cNvGraphicFramePr>
          <p:nvPr/>
        </p:nvGraphicFramePr>
        <p:xfrm>
          <a:off x="1676400" y="1295400"/>
          <a:ext cx="54451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4" name="Equation" r:id="rId6" imgW="292100" imgH="203200" progId="Equation.3">
                  <p:embed/>
                </p:oleObj>
              </mc:Choice>
              <mc:Fallback>
                <p:oleObj name="Equation" r:id="rId6" imgW="292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95400"/>
                        <a:ext cx="544513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Text Box 17"/>
          <p:cNvSpPr txBox="1">
            <a:spLocks noChangeArrowheads="1"/>
          </p:cNvSpPr>
          <p:nvPr/>
        </p:nvSpPr>
        <p:spPr bwMode="auto">
          <a:xfrm>
            <a:off x="2209800" y="1219200"/>
            <a:ext cx="2201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= charge density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/>
              <a:t>Density Functional </a:t>
            </a:r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4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772"/>
            <a:ext cx="8229600" cy="635031"/>
          </a:xfrm>
          <a:noFill/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Layered LiTiS</a:t>
            </a:r>
            <a:r>
              <a:rPr lang="en-US" baseline="-25000">
                <a:latin typeface="Arial" charset="0"/>
                <a:ea typeface="ＭＳ Ｐゴシック" charset="0"/>
                <a:cs typeface="ＭＳ Ｐゴシック" charset="0"/>
              </a:rPr>
              <a:t>2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442" name="Text Box 3"/>
          <p:cNvSpPr txBox="1">
            <a:spLocks noChangeArrowheads="1"/>
          </p:cNvSpPr>
          <p:nvPr/>
        </p:nvSpPr>
        <p:spPr bwMode="auto">
          <a:xfrm>
            <a:off x="3794125" y="5691188"/>
            <a:ext cx="5078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>
                <a:latin typeface="Times New Roman" charset="0"/>
              </a:rPr>
              <a:t>DFT (LDA), PAW method using VASP</a:t>
            </a:r>
          </a:p>
        </p:txBody>
      </p:sp>
      <p:pic>
        <p:nvPicPr>
          <p:cNvPr id="61443" name="Picture 4" descr="LiTiS2_crysta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38862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5" descr="for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0"/>
            <a:ext cx="54102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455217" y="1000656"/>
            <a:ext cx="43839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Times New Roman" charset="0"/>
              </a:rPr>
              <a:t>Formation energies at zero Kelvin</a:t>
            </a: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027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8AC2-6752-7747-9752-DEC647943ECE}" type="datetime1">
              <a:t>8/15/16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8CC9D-1FF2-734A-A1A9-D6179BAE4F09}" type="slidenum">
              <a:rPr/>
              <a:pPr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 Project: </a:t>
            </a:r>
            <a:r>
              <a:rPr lang="en-US" dirty="0" err="1" smtClean="0"/>
              <a:t>Zr</a:t>
            </a:r>
            <a:r>
              <a:rPr lang="en-US" dirty="0"/>
              <a:t>-O binary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8777" y="3420526"/>
            <a:ext cx="3217333" cy="40560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Zr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Very high O solubility</a:t>
            </a:r>
          </a:p>
          <a:p>
            <a:pPr marL="0" indent="0">
              <a:buNone/>
            </a:pPr>
            <a:r>
              <a:rPr lang="en-US" sz="2400" dirty="0" err="1"/>
              <a:t>ZrO</a:t>
            </a:r>
            <a:r>
              <a:rPr lang="en-US" sz="2400" baseline="-25000" dirty="0" err="1"/>
              <a:t>x</a:t>
            </a:r>
            <a:endParaRPr lang="en-US" sz="2400" baseline="-25000" dirty="0"/>
          </a:p>
          <a:p>
            <a:pPr lvl="1"/>
            <a:r>
              <a:rPr lang="en-US" sz="2000" dirty="0"/>
              <a:t>Series of </a:t>
            </a:r>
            <a:r>
              <a:rPr lang="en-US" sz="2000" dirty="0" err="1"/>
              <a:t>suboxide</a:t>
            </a:r>
            <a:r>
              <a:rPr lang="en-US" sz="2000" dirty="0"/>
              <a:t> phases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ZrO</a:t>
            </a:r>
            <a:r>
              <a:rPr lang="en-US" sz="2400" baseline="-25000" dirty="0"/>
              <a:t>2-x</a:t>
            </a:r>
          </a:p>
          <a:p>
            <a:pPr lvl="1"/>
            <a:r>
              <a:rPr lang="en-US" sz="2000" dirty="0"/>
              <a:t>Oxide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21" y="1366761"/>
            <a:ext cx="6006779" cy="4655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0800" y="5972240"/>
            <a:ext cx="6604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J.P. Abriata, J. Garcés, and R. Versaci, Bulletin of Alloy Phase Diagrams Vol. 7 No. 2 1986 .</a:t>
            </a:r>
          </a:p>
        </p:txBody>
      </p:sp>
      <p:pic>
        <p:nvPicPr>
          <p:cNvPr id="8" name="Picture 7" descr="diffusion_illustration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837639" y="1114206"/>
            <a:ext cx="1214675" cy="194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954393"/>
            <a:ext cx="3340100" cy="4411452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4D5A-A93C-1544-B260-30E06EC4745C}" type="datetime1">
              <a:t>8/15/16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42B6-C3CB-2C43-9188-C22FF624E613}" type="slidenum">
              <a:rPr lang="en-US"/>
              <a:pPr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sz="3600"/>
              <a:t>Nature of ZrO</a:t>
            </a:r>
            <a:r>
              <a:rPr lang="en-US" sz="3600" baseline="-25000"/>
              <a:t>1/2</a:t>
            </a:r>
            <a:r>
              <a:rPr lang="en-US" sz="3600"/>
              <a:t> disordering transitions?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12838"/>
            <a:ext cx="8229600" cy="134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“the rearrangement of the oxygen atoms from uneven to even distribution on the neighboring interstice planes, and then [to a] random distribution in each plane.” or is low temperature transition first order?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365845"/>
            <a:ext cx="4019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Arai and Hirabayashi, J. Less-Common Metals, 44, 291 (1976).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121" y="2382807"/>
            <a:ext cx="4618629" cy="39830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76249" y="6365845"/>
            <a:ext cx="4700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Burton, Van de Walle, and Stokes, J. Phys. Soc. Japan, 81, 014004 (2012).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768600" y="3086100"/>
            <a:ext cx="520700" cy="226060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64400" y="2984500"/>
            <a:ext cx="838200" cy="2006600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288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4294967295"/>
          </p:nvPr>
        </p:nvSpPr>
        <p:spPr>
          <a:xfrm>
            <a:off x="7243417" y="6544455"/>
            <a:ext cx="1903412" cy="228600"/>
          </a:xfrm>
          <a:prstGeom prst="rect">
            <a:avLst/>
          </a:prstGeom>
        </p:spPr>
        <p:txBody>
          <a:bodyPr/>
          <a:lstStyle/>
          <a:p>
            <a:fld id="{D39C2D9C-453A-6548-A178-EA949D7AD32F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5" name="Picture 4" descr="Screen Shot 2016-02-18 at 10.3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50721"/>
          </a:xfrm>
          <a:prstGeom prst="rect">
            <a:avLst/>
          </a:prstGeom>
        </p:spPr>
      </p:pic>
      <p:pic>
        <p:nvPicPr>
          <p:cNvPr id="4" name="Picture 3" descr="Screen Shot 2016-02-18 at 10.30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370" y="2881105"/>
            <a:ext cx="7423044" cy="2641933"/>
          </a:xfrm>
          <a:prstGeom prst="rect">
            <a:avLst/>
          </a:prstGeom>
        </p:spPr>
      </p:pic>
      <p:pic>
        <p:nvPicPr>
          <p:cNvPr id="7" name="Picture 6" descr="Screen Shot 2016-02-18 at 10.36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68" r="8882"/>
          <a:stretch/>
        </p:blipFill>
        <p:spPr>
          <a:xfrm>
            <a:off x="0" y="6321779"/>
            <a:ext cx="9144000" cy="536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083524">
            <a:off x="-97207" y="3308446"/>
            <a:ext cx="2134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v0.2.0 </a:t>
            </a:r>
            <a:br>
              <a:rPr lang="en-US" sz="2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Now Available!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5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68CF-7E4E-444A-8963-CC7B1CFD9B71}" type="datetime1">
              <a:t>8/15/16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42B6-C3CB-2C43-9188-C22FF624E613}" type="slidenum">
              <a:rPr lang="en-US"/>
              <a:pPr/>
              <a:t>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2776" y="1289758"/>
            <a:ext cx="8396113" cy="13462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Log all commands over the course of a project</a:t>
            </a:r>
          </a:p>
          <a:p>
            <a:r>
              <a:rPr lang="en-US" sz="2200" dirty="0" smtClean="0"/>
              <a:t>Try to record provenance of all data as part of normal workflow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2908187" y="817222"/>
            <a:ext cx="332762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Reproducibility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2776" y="2593116"/>
            <a:ext cx="8334024" cy="247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Tools to generate, screen, and dispatch DFT calculations, and then organize, filter, and analyze the results.</a:t>
            </a:r>
          </a:p>
          <a:p>
            <a:r>
              <a:rPr lang="en-US" sz="2200" dirty="0" smtClean="0"/>
              <a:t>Managed directory tree and dependency framework that allows multiple calculation and model parameters to be tested and compared within a single project</a:t>
            </a:r>
            <a:endParaRPr lang="en-US" sz="2200" dirty="0"/>
          </a:p>
        </p:txBody>
      </p:sp>
      <p:sp>
        <p:nvSpPr>
          <p:cNvPr id="10" name="Rectangle 9"/>
          <p:cNvSpPr/>
          <p:nvPr/>
        </p:nvSpPr>
        <p:spPr>
          <a:xfrm>
            <a:off x="1602260" y="2219358"/>
            <a:ext cx="59394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Data Management and </a:t>
            </a:r>
            <a:r>
              <a:rPr lang="en-US" sz="2600" dirty="0" smtClean="0"/>
              <a:t>Automation</a:t>
            </a:r>
            <a:endParaRPr lang="en-US" sz="2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52776" y="4845766"/>
            <a:ext cx="8229600" cy="247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Most input and output files are stored in JavaScript Object Notation (JSON)file formats, which is widely used and highly readable.</a:t>
            </a:r>
          </a:p>
          <a:p>
            <a:r>
              <a:rPr lang="en-US" sz="2200" dirty="0" smtClean="0"/>
              <a:t>Weak coupling between CASM and DFT codes, so that CASM can be adapted to work with various existing and future codes.</a:t>
            </a:r>
            <a:endParaRPr lang="en-US" sz="2200" dirty="0"/>
          </a:p>
        </p:txBody>
      </p:sp>
      <p:sp>
        <p:nvSpPr>
          <p:cNvPr id="12" name="Rectangle 11"/>
          <p:cNvSpPr/>
          <p:nvPr/>
        </p:nvSpPr>
        <p:spPr>
          <a:xfrm>
            <a:off x="1602260" y="4486119"/>
            <a:ext cx="59394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Interoperability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6516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468CF-7E4E-444A-8963-CC7B1CFD9B71}" type="datetime1">
              <a:t>8/15/16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E42B6-C3CB-2C43-9188-C22FF624E613}" type="slidenum">
              <a:rPr lang="en-US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Design Principles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2260" y="1085331"/>
            <a:ext cx="5939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Collaboration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602260" y="3743864"/>
            <a:ext cx="5939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Efficiency</a:t>
            </a:r>
            <a:endParaRPr lang="en-US" sz="28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49954" y="1600199"/>
            <a:ext cx="8229600" cy="247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/>
              <a:t>Easy archival of projects (‘casm files’ command), with granular control over amount and type of data to include.</a:t>
            </a:r>
          </a:p>
          <a:p>
            <a:r>
              <a:rPr lang="en-US" sz="2200" smtClean="0"/>
              <a:t>Parameterized physics models can be shared without data and used to perform finite-temperature simulation</a:t>
            </a:r>
            <a:endParaRPr lang="en-US" sz="22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49954" y="4230510"/>
            <a:ext cx="8229600" cy="247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CASM implements unique and highly optimized algorithms for generating and analyzing data and building physics models.</a:t>
            </a:r>
          </a:p>
          <a:p>
            <a:r>
              <a:rPr lang="en-US" sz="2200" dirty="0" smtClean="0"/>
              <a:t>Models are automatically converted to optimized C++ code and then compiled for use in Monte Carlo, enabling larger simulations and improved convergence.</a:t>
            </a:r>
          </a:p>
        </p:txBody>
      </p:sp>
    </p:spTree>
    <p:extLst>
      <p:ext uri="{BB962C8B-B14F-4D97-AF65-F5344CB8AC3E}">
        <p14:creationId xmlns:p14="http://schemas.microsoft.com/office/powerpoint/2010/main" val="5478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/>
              <a:t>CASM: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218" y="649803"/>
            <a:ext cx="8734781" cy="62081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Specify the problem: a crystal in which one or more sites has multiple possible occupants: </a:t>
            </a:r>
          </a:p>
          <a:p>
            <a:pPr lvl="1">
              <a:buFontTx/>
              <a:buChar char="-"/>
            </a:pPr>
            <a:r>
              <a:rPr lang="en-US" sz="2400" dirty="0" smtClean="0"/>
              <a:t>Oct (O) in HCP-based </a:t>
            </a:r>
            <a:r>
              <a:rPr lang="en-US" sz="2400" dirty="0" err="1" smtClean="0"/>
              <a:t>ZrO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x</a:t>
            </a:r>
            <a:endParaRPr lang="en-US" sz="2400" i="1" baseline="-25000" dirty="0" smtClean="0">
              <a:latin typeface="Times New Roman"/>
              <a:cs typeface="Times New Roman"/>
            </a:endParaRPr>
          </a:p>
          <a:p>
            <a:pPr lvl="1">
              <a:buFontTx/>
              <a:buChar char="-"/>
            </a:pPr>
            <a:r>
              <a:rPr lang="en-US" sz="2400" dirty="0" smtClean="0"/>
              <a:t>Ni—Al substitution in FCC Ni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/>
              <a:t>Al</a:t>
            </a:r>
            <a:r>
              <a:rPr lang="en-US" sz="2400" baseline="-25000" dirty="0" smtClean="0">
                <a:latin typeface="Times New Roman"/>
                <a:cs typeface="Times New Roman"/>
              </a:rPr>
              <a:t>1-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x</a:t>
            </a:r>
            <a:endParaRPr lang="en-US" sz="2400" i="1" baseline="-25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 dirty="0"/>
              <a:t>Enumerate many possible symmetrically distinct configurations of the crystal and for each one (</a:t>
            </a:r>
            <a:r>
              <a:rPr lang="en-US" sz="2800" i="1" dirty="0" err="1">
                <a:latin typeface="Times New Roman"/>
                <a:cs typeface="Times New Roman"/>
              </a:rPr>
              <a:t>i</a:t>
            </a:r>
            <a:r>
              <a:rPr lang="en-US" sz="2800" dirty="0"/>
              <a:t>)</a:t>
            </a:r>
          </a:p>
          <a:p>
            <a:pPr lvl="1">
              <a:buFontTx/>
              <a:buChar char="-"/>
            </a:pPr>
            <a:r>
              <a:rPr lang="en-US" sz="2400" dirty="0"/>
              <a:t>Calculate energy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baseline="30000" dirty="0">
                <a:latin typeface="Times New Roman"/>
                <a:cs typeface="Times New Roman"/>
              </a:rPr>
              <a:t>(</a:t>
            </a:r>
            <a:r>
              <a:rPr lang="en-US" sz="2400" i="1" baseline="30000" dirty="0" err="1">
                <a:latin typeface="Times New Roman"/>
                <a:cs typeface="Times New Roman"/>
              </a:rPr>
              <a:t>i</a:t>
            </a:r>
            <a:r>
              <a:rPr lang="en-US" sz="2400" baseline="30000" dirty="0">
                <a:latin typeface="Times New Roman"/>
                <a:cs typeface="Times New Roman"/>
              </a:rPr>
              <a:t>)</a:t>
            </a:r>
            <a:endParaRPr lang="en-US" sz="2400" i="1" dirty="0">
              <a:latin typeface="Times New Roman"/>
              <a:cs typeface="Times New Roman"/>
            </a:endParaRPr>
          </a:p>
          <a:p>
            <a:pPr lvl="1">
              <a:buFontTx/>
              <a:buChar char="-"/>
            </a:pPr>
            <a:r>
              <a:rPr lang="en-US" sz="2400" dirty="0"/>
              <a:t>Calculate symmetry-invariant </a:t>
            </a:r>
            <a:r>
              <a:rPr lang="en-US" sz="2400" dirty="0" smtClean="0"/>
              <a:t>correlation vector                       (the configuration’s “fingerprint”)</a:t>
            </a:r>
            <a:endParaRPr lang="en-US" sz="2400" i="1" baseline="-25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Fit </a:t>
            </a:r>
            <a:r>
              <a:rPr lang="en-US" sz="2800" dirty="0" smtClean="0"/>
              <a:t>the linear functional                           </a:t>
            </a:r>
            <a:r>
              <a:rPr lang="en-US" sz="2800" dirty="0" smtClean="0"/>
              <a:t> </a:t>
            </a:r>
            <a:r>
              <a:rPr lang="en-US" sz="2800" dirty="0" smtClean="0"/>
              <a:t>that is the best approximation of </a:t>
            </a:r>
            <a:r>
              <a:rPr lang="en-US" sz="2800" i="1" dirty="0">
                <a:latin typeface="Times New Roman"/>
                <a:cs typeface="Times New Roman"/>
              </a:rPr>
              <a:t>E</a:t>
            </a:r>
            <a:r>
              <a:rPr lang="en-US" sz="2800" baseline="30000" dirty="0">
                <a:latin typeface="Times New Roman"/>
                <a:cs typeface="Times New Roman"/>
              </a:rPr>
              <a:t>(</a:t>
            </a:r>
            <a:r>
              <a:rPr lang="en-US" sz="2800" i="1" baseline="30000" dirty="0" err="1">
                <a:latin typeface="Times New Roman"/>
                <a:cs typeface="Times New Roman"/>
              </a:rPr>
              <a:t>i</a:t>
            </a:r>
            <a:r>
              <a:rPr lang="en-US" sz="2800" baseline="30000" dirty="0">
                <a:latin typeface="Times New Roman"/>
                <a:cs typeface="Times New Roman"/>
              </a:rPr>
              <a:t>)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Use                </a:t>
            </a:r>
            <a:r>
              <a:rPr lang="en-US" sz="2800" dirty="0" smtClean="0"/>
              <a:t>to </a:t>
            </a:r>
            <a:r>
              <a:rPr lang="en-US" sz="2800" dirty="0" smtClean="0"/>
              <a:t>run Monte Carlo simulations and calculate finite-temperature properties 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948989"/>
              </p:ext>
            </p:extLst>
          </p:nvPr>
        </p:nvGraphicFramePr>
        <p:xfrm>
          <a:off x="7326285" y="3512657"/>
          <a:ext cx="487195" cy="4059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5" name="Equation" r:id="rId3" imgW="228600" imgH="190500" progId="Equation.3">
                  <p:embed/>
                </p:oleObj>
              </mc:Choice>
              <mc:Fallback>
                <p:oleObj name="Equation" r:id="rId3" imgW="2286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26285" y="3512657"/>
                        <a:ext cx="487195" cy="4059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8336086"/>
              </p:ext>
            </p:extLst>
          </p:nvPr>
        </p:nvGraphicFramePr>
        <p:xfrm>
          <a:off x="3970514" y="4735332"/>
          <a:ext cx="2054931" cy="622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6" name="Equation" r:id="rId5" imgW="965200" imgH="292100" progId="Equation.3">
                  <p:embed/>
                </p:oleObj>
              </mc:Choice>
              <mc:Fallback>
                <p:oleObj name="Equation" r:id="rId5" imgW="9652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0514" y="4735332"/>
                        <a:ext cx="2054931" cy="622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283440"/>
              </p:ext>
            </p:extLst>
          </p:nvPr>
        </p:nvGraphicFramePr>
        <p:xfrm>
          <a:off x="1160096" y="5590643"/>
          <a:ext cx="1054521" cy="622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7" name="Equation" r:id="rId7" imgW="495300" imgH="292100" progId="Equation.3">
                  <p:embed/>
                </p:oleObj>
              </mc:Choice>
              <mc:Fallback>
                <p:oleObj name="Equation" r:id="rId7" imgW="495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0096" y="5590643"/>
                        <a:ext cx="1054521" cy="622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16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persisting problem</a:t>
            </a:r>
            <a:endParaRPr lang="en-US" dirty="0"/>
          </a:p>
        </p:txBody>
      </p:sp>
      <p:pic>
        <p:nvPicPr>
          <p:cNvPr id="8" name="Picture 7" descr="SimScal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92543"/>
            <a:ext cx="7861300" cy="55422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49400" y="6337300"/>
            <a:ext cx="6375400" cy="324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</a:rPr>
              <a:t>Source: http://www.lbl.gov/cs/html/exascale4energy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60800" y="3187700"/>
            <a:ext cx="2273300" cy="2540000"/>
          </a:xfrm>
          <a:prstGeom prst="rect">
            <a:avLst/>
          </a:prstGeom>
          <a:noFill/>
          <a:ln w="101600" cap="flat" cmpd="sng" algn="ctr">
            <a:solidFill>
              <a:schemeClr val="accent2">
                <a:lumMod val="60000"/>
                <a:lumOff val="40000"/>
                <a:alpha val="74000"/>
              </a:schemeClr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386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63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32" name="Freeform 31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9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37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38" name="Group 437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39" name="Freeform 43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TextBox 43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1" name="TextBox 44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735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4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39" name="Group 438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0" name="Freeform 439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TextBox 440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07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176272"/>
            <a:ext cx="4789618" cy="822960"/>
          </a:xfrm>
          <a:prstGeom prst="roundRect">
            <a:avLst>
              <a:gd name="adj" fmla="val 5066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22148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4034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5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43" name="Group 442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4" name="Freeform 443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1" name="TextBox 440"/>
          <p:cNvSpPr txBox="1"/>
          <p:nvPr/>
        </p:nvSpPr>
        <p:spPr>
          <a:xfrm>
            <a:off x="1336063" y="2671155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7" name="TextBox 446"/>
          <p:cNvSpPr txBox="1"/>
          <p:nvPr/>
        </p:nvSpPr>
        <p:spPr>
          <a:xfrm>
            <a:off x="2865877" y="26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4173285" y="2670007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075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176272"/>
            <a:ext cx="4789618" cy="822960"/>
          </a:xfrm>
          <a:prstGeom prst="roundRect">
            <a:avLst>
              <a:gd name="adj" fmla="val 5066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22148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4034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5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1" name="Rounded Rectangle 440"/>
          <p:cNvSpPr/>
          <p:nvPr/>
        </p:nvSpPr>
        <p:spPr>
          <a:xfrm>
            <a:off x="371465" y="3017006"/>
            <a:ext cx="4789618" cy="3012270"/>
          </a:xfrm>
          <a:prstGeom prst="roundRect">
            <a:avLst>
              <a:gd name="adj" fmla="val 1452"/>
            </a:avLst>
          </a:prstGeom>
          <a:solidFill>
            <a:srgbClr val="008000">
              <a:alpha val="15000"/>
            </a:srgbClr>
          </a:solidFill>
          <a:ln w="25400">
            <a:solidFill>
              <a:srgbClr val="0080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grpSp>
        <p:nvGrpSpPr>
          <p:cNvPr id="444" name="Group 443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5" name="Freeform 444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1336063" y="2671155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8" name="TextBox 447"/>
          <p:cNvSpPr txBox="1"/>
          <p:nvPr/>
        </p:nvSpPr>
        <p:spPr>
          <a:xfrm>
            <a:off x="2865877" y="26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4173285" y="2670007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602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417085"/>
            <a:ext cx="5008973" cy="4832093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{</a:t>
            </a:r>
          </a:p>
          <a:p>
            <a:r>
              <a:rPr lang="en-US" sz="1100" dirty="0">
                <a:latin typeface="Courier"/>
                <a:cs typeface="Courier"/>
              </a:rPr>
              <a:t>  "title" : "</a:t>
            </a:r>
            <a:r>
              <a:rPr lang="en-US" sz="1100" dirty="0" err="1">
                <a:latin typeface="Courier"/>
                <a:cs typeface="Courier"/>
              </a:rPr>
              <a:t>ZrO</a:t>
            </a:r>
            <a:r>
              <a:rPr lang="en-US" sz="1100" dirty="0">
                <a:latin typeface="Courier"/>
                <a:cs typeface="Courier"/>
              </a:rPr>
              <a:t>”,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coordinate_mode</a:t>
            </a:r>
            <a:r>
              <a:rPr lang="en-US" sz="1100" dirty="0">
                <a:latin typeface="Courier"/>
                <a:cs typeface="Courier"/>
              </a:rPr>
              <a:t>" : "Fractional",</a:t>
            </a:r>
          </a:p>
          <a:p>
            <a:r>
              <a:rPr lang="en-US" sz="1100" dirty="0">
                <a:latin typeface="Courier"/>
                <a:cs typeface="Courier"/>
              </a:rPr>
              <a:t>  "description" : “HCP 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 with </a:t>
            </a:r>
            <a:r>
              <a:rPr lang="en-US" sz="1100" dirty="0" err="1">
                <a:latin typeface="Courier"/>
                <a:cs typeface="Courier"/>
              </a:rPr>
              <a:t>oct</a:t>
            </a:r>
            <a:r>
              <a:rPr lang="en-US" sz="1100" dirty="0">
                <a:latin typeface="Courier"/>
                <a:cs typeface="Courier"/>
              </a:rPr>
              <a:t> (O) ",</a:t>
            </a:r>
          </a:p>
          <a:p>
            <a:r>
              <a:rPr lang="en-US" sz="1100" dirty="0">
                <a:latin typeface="Courier"/>
                <a:cs typeface="Courier"/>
              </a:rPr>
              <a:t>  "</a:t>
            </a:r>
            <a:r>
              <a:rPr lang="en-US" sz="1100" dirty="0" err="1">
                <a:latin typeface="Courier"/>
                <a:cs typeface="Courier"/>
              </a:rPr>
              <a:t>lattice_vectors</a:t>
            </a:r>
            <a:r>
              <a:rPr lang="en-US" sz="1100" dirty="0">
                <a:latin typeface="Courier"/>
                <a:cs typeface="Courier"/>
              </a:rPr>
              <a:t>" : [</a:t>
            </a:r>
          </a:p>
          <a:p>
            <a:r>
              <a:rPr lang="en-US" sz="1100" dirty="0">
                <a:latin typeface="Courier"/>
                <a:cs typeface="Courier"/>
              </a:rPr>
              <a:t>    [  3.233986860000, 0.000000000000,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-1.616993430000, 2.800714770000, 0.000000000000 ],</a:t>
            </a:r>
          </a:p>
          <a:p>
            <a:r>
              <a:rPr lang="en-US" sz="1100" dirty="0">
                <a:latin typeface="Courier"/>
                <a:cs typeface="Courier"/>
              </a:rPr>
              <a:t>    [ -0.000000000000, 0.000000000000, 5.168678340000 ]</a:t>
            </a:r>
          </a:p>
          <a:p>
            <a:r>
              <a:rPr lang="en-US" sz="1100" dirty="0">
                <a:latin typeface="Courier"/>
                <a:cs typeface="Courier"/>
              </a:rPr>
              <a:t>  ],</a:t>
            </a:r>
          </a:p>
          <a:p>
            <a:r>
              <a:rPr lang="en-US" sz="1100" dirty="0">
                <a:latin typeface="Courier"/>
                <a:cs typeface="Courier"/>
              </a:rPr>
              <a:t>  "basis" : [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0.0000000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smtClean="0">
                <a:latin typeface="Courier"/>
                <a:cs typeface="Courier"/>
              </a:rPr>
              <a:t>0.000000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0.6666667, 0.3333334, 0.500000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Zr</a:t>
            </a:r>
            <a:r>
              <a:rPr lang="en-US" sz="1100" dirty="0">
                <a:latin typeface="Courier"/>
                <a:cs typeface="Courier"/>
              </a:rPr>
              <a:t>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0.3333333, 0.6666667, 0.250000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},</a:t>
            </a:r>
          </a:p>
          <a:p>
            <a:r>
              <a:rPr lang="en-US" sz="1100" dirty="0">
                <a:latin typeface="Courier"/>
                <a:cs typeface="Courier"/>
              </a:rPr>
              <a:t>    {</a:t>
            </a:r>
          </a:p>
          <a:p>
            <a:r>
              <a:rPr lang="en-US" sz="1100" dirty="0">
                <a:latin typeface="Courier"/>
                <a:cs typeface="Courier"/>
              </a:rPr>
              <a:t>      "coordinate" : [ </a:t>
            </a:r>
            <a:r>
              <a:rPr lang="en-US" sz="1100" dirty="0" smtClean="0">
                <a:latin typeface="Courier"/>
                <a:cs typeface="Courier"/>
              </a:rPr>
              <a:t>0.3333333, 0.6666667, 0.750000 </a:t>
            </a:r>
            <a:r>
              <a:rPr lang="en-US" sz="1100" dirty="0">
                <a:latin typeface="Courier"/>
                <a:cs typeface="Courier"/>
              </a:rPr>
              <a:t>],</a:t>
            </a:r>
          </a:p>
          <a:p>
            <a:r>
              <a:rPr lang="en-US" sz="1100" dirty="0">
                <a:latin typeface="Courier"/>
                <a:cs typeface="Courier"/>
              </a:rPr>
              <a:t>      "</a:t>
            </a:r>
            <a:r>
              <a:rPr lang="en-US" sz="1100" dirty="0" err="1">
                <a:latin typeface="Courier"/>
                <a:cs typeface="Courier"/>
              </a:rPr>
              <a:t>occupant_dof</a:t>
            </a:r>
            <a:r>
              <a:rPr lang="en-US" sz="1100" dirty="0">
                <a:latin typeface="Courier"/>
                <a:cs typeface="Courier"/>
              </a:rPr>
              <a:t>" : [ "</a:t>
            </a:r>
            <a:r>
              <a:rPr lang="en-US" sz="1100" dirty="0" err="1">
                <a:latin typeface="Courier"/>
                <a:cs typeface="Courier"/>
              </a:rPr>
              <a:t>Va</a:t>
            </a:r>
            <a:r>
              <a:rPr lang="en-US" sz="1100" dirty="0">
                <a:latin typeface="Courier"/>
                <a:cs typeface="Courier"/>
              </a:rPr>
              <a:t>", "O" ]</a:t>
            </a:r>
          </a:p>
          <a:p>
            <a:r>
              <a:rPr lang="en-US" sz="1100" dirty="0">
                <a:latin typeface="Courier"/>
                <a:cs typeface="Courier"/>
              </a:rPr>
              <a:t>    }</a:t>
            </a:r>
          </a:p>
          <a:p>
            <a:r>
              <a:rPr lang="en-US" sz="1100" dirty="0">
                <a:latin typeface="Courier"/>
                <a:cs typeface="Courier"/>
              </a:rPr>
              <a:t>  ]</a:t>
            </a:r>
          </a:p>
          <a:p>
            <a:r>
              <a:rPr lang="en-US" sz="1100" dirty="0" smtClean="0">
                <a:latin typeface="Courier"/>
                <a:cs typeface="Courier"/>
              </a:rPr>
              <a:t>}</a:t>
            </a:r>
            <a:endParaRPr lang="en-US" sz="1100" dirty="0">
              <a:latin typeface="Courier"/>
              <a:cs typeface="Courier"/>
            </a:endParaRP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219367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err="1" smtClean="0">
                <a:latin typeface="Courier"/>
                <a:cs typeface="Courier"/>
              </a:rPr>
              <a:t>prim.json</a:t>
            </a:r>
            <a:r>
              <a:rPr lang="en-US" sz="2000" dirty="0" smtClean="0">
                <a:latin typeface="Courier"/>
                <a:cs typeface="Courier"/>
              </a:rPr>
              <a:t>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176272"/>
            <a:ext cx="4789618" cy="822960"/>
          </a:xfrm>
          <a:prstGeom prst="roundRect">
            <a:avLst>
              <a:gd name="adj" fmla="val 5066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22148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4034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5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1" name="Rounded Rectangle 440"/>
          <p:cNvSpPr/>
          <p:nvPr/>
        </p:nvSpPr>
        <p:spPr>
          <a:xfrm>
            <a:off x="371465" y="3017006"/>
            <a:ext cx="4789618" cy="3012270"/>
          </a:xfrm>
          <a:prstGeom prst="roundRect">
            <a:avLst>
              <a:gd name="adj" fmla="val 1452"/>
            </a:avLst>
          </a:prstGeom>
          <a:solidFill>
            <a:srgbClr val="008000">
              <a:alpha val="15000"/>
            </a:srgbClr>
          </a:solidFill>
          <a:ln w="25400">
            <a:solidFill>
              <a:srgbClr val="0080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443" name="Content Placeholder 2"/>
          <p:cNvSpPr txBox="1">
            <a:spLocks/>
          </p:cNvSpPr>
          <p:nvPr/>
        </p:nvSpPr>
        <p:spPr>
          <a:xfrm>
            <a:off x="140423" y="6213950"/>
            <a:ext cx="6125432" cy="75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JSON: JavaScript Object Notation</a:t>
            </a:r>
          </a:p>
        </p:txBody>
      </p:sp>
      <p:grpSp>
        <p:nvGrpSpPr>
          <p:cNvPr id="444" name="Group 443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5" name="Freeform 444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48" name="TextBox 447"/>
          <p:cNvSpPr txBox="1"/>
          <p:nvPr/>
        </p:nvSpPr>
        <p:spPr>
          <a:xfrm>
            <a:off x="1336063" y="2671155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9" name="TextBox 448"/>
          <p:cNvSpPr txBox="1"/>
          <p:nvPr/>
        </p:nvSpPr>
        <p:spPr>
          <a:xfrm>
            <a:off x="2865877" y="265589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y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50" name="TextBox 449"/>
          <p:cNvSpPr txBox="1"/>
          <p:nvPr/>
        </p:nvSpPr>
        <p:spPr>
          <a:xfrm>
            <a:off x="4173285" y="2670007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15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roup 432"/>
          <p:cNvGrpSpPr/>
          <p:nvPr/>
        </p:nvGrpSpPr>
        <p:grpSpPr>
          <a:xfrm>
            <a:off x="0" y="-1"/>
            <a:ext cx="9150585" cy="6905144"/>
            <a:chOff x="0" y="-1"/>
            <a:chExt cx="9150585" cy="6905144"/>
          </a:xfrm>
          <a:effectLst>
            <a:outerShdw blurRad="898525" dist="1879600" dir="13500000" sx="187000" sy="187000" kx="2700000" rotWithShape="0">
              <a:srgbClr val="000000">
                <a:alpha val="15000"/>
              </a:srgbClr>
            </a:outerShdw>
          </a:effectLst>
        </p:grpSpPr>
        <p:grpSp>
          <p:nvGrpSpPr>
            <p:cNvPr id="431" name="Group 430"/>
            <p:cNvGrpSpPr/>
            <p:nvPr/>
          </p:nvGrpSpPr>
          <p:grpSpPr>
            <a:xfrm>
              <a:off x="0" y="-1"/>
              <a:ext cx="9150585" cy="6905144"/>
              <a:chOff x="0" y="-1"/>
              <a:chExt cx="9150585" cy="690514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2354902" y="6240"/>
                <a:ext cx="3983084" cy="689890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129186" y="47373"/>
                <a:ext cx="3919314" cy="67884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3845360" y="0"/>
                <a:ext cx="3964752" cy="686715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4586972" y="-1"/>
                <a:ext cx="3957404" cy="685442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320149" y="257985"/>
                <a:ext cx="3809539" cy="659831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053426" y="1504972"/>
                <a:ext cx="3090574" cy="535303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V="1">
                <a:off x="6780062" y="2776752"/>
                <a:ext cx="2363938" cy="409446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7521951" y="4048530"/>
                <a:ext cx="1622049" cy="2809471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256215" y="5308906"/>
                <a:ext cx="894370" cy="1549093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8990474" y="6592088"/>
                <a:ext cx="153526" cy="265912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0" y="25399"/>
                <a:ext cx="449527" cy="778604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0" y="2"/>
                <a:ext cx="1198451" cy="2075779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0" y="25399"/>
                <a:ext cx="1918049" cy="332215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0" y="25400"/>
                <a:ext cx="2652311" cy="459393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267" y="0"/>
                <a:ext cx="3379969" cy="5854278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169334" y="3463"/>
                <a:ext cx="3964165" cy="6866135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920842" y="2465"/>
                <a:ext cx="3947491" cy="6837256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1655766" y="-1"/>
                <a:ext cx="3948254" cy="6838577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2" name="Group 431"/>
            <p:cNvGrpSpPr/>
            <p:nvPr/>
          </p:nvGrpSpPr>
          <p:grpSpPr>
            <a:xfrm>
              <a:off x="0" y="942164"/>
              <a:ext cx="9150585" cy="5723002"/>
              <a:chOff x="0" y="942164"/>
              <a:chExt cx="9150585" cy="5723002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6585" y="942164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6585" y="1578053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585" y="2213942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6585" y="2849831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6585" y="3485720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6585" y="4121609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6585" y="4757498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0" y="5393387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0" y="602927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585" y="6665166"/>
                <a:ext cx="9144000" cy="0"/>
              </a:xfrm>
              <a:prstGeom prst="line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-135531" y="1060065"/>
            <a:ext cx="9341419" cy="402354"/>
            <a:chOff x="-155086" y="1060065"/>
            <a:chExt cx="9341419" cy="402354"/>
          </a:xfrm>
        </p:grpSpPr>
        <p:grpSp>
          <p:nvGrpSpPr>
            <p:cNvPr id="65" name="Group 64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88" name="Oval 87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00" name="Oval 99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216869" y="1687538"/>
            <a:ext cx="9341419" cy="402354"/>
            <a:chOff x="-155086" y="1060065"/>
            <a:chExt cx="9341419" cy="402354"/>
          </a:xfrm>
        </p:grpSpPr>
        <p:grpSp>
          <p:nvGrpSpPr>
            <p:cNvPr id="106" name="Group 1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41" name="Oval 1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39" name="Oval 1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37" name="Oval 1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33" name="Oval 1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31" name="Oval 1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29" name="Oval 1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-135531" y="2331899"/>
            <a:ext cx="9341419" cy="402354"/>
            <a:chOff x="-155086" y="1060065"/>
            <a:chExt cx="9341419" cy="402354"/>
          </a:xfrm>
        </p:grpSpPr>
        <p:grpSp>
          <p:nvGrpSpPr>
            <p:cNvPr id="146" name="Group 1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183" name="Oval 1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179" name="Oval 1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175" name="Oval 1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173" name="Oval 1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171" name="Oval 1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169" name="Oval 1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167" name="Oval 1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165" name="Oval 1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163" name="Oval 1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7" name="Group 1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161" name="Oval 1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59" name="Oval 1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216869" y="2961148"/>
            <a:ext cx="9341419" cy="402354"/>
            <a:chOff x="-155086" y="1060065"/>
            <a:chExt cx="9341419" cy="402354"/>
          </a:xfrm>
        </p:grpSpPr>
        <p:grpSp>
          <p:nvGrpSpPr>
            <p:cNvPr id="186" name="Group 1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23" name="Oval 2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21" name="Oval 2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19" name="Oval 2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17" name="Oval 2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15" name="Oval 2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13" name="Oval 2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11" name="Oval 2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09" name="Oval 2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07" name="Oval 2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5" name="Group 1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05" name="Oval 2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03" name="Oval 2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01" name="Oval 2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199" name="Oval 1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25" name="Group 224"/>
          <p:cNvGrpSpPr/>
          <p:nvPr/>
        </p:nvGrpSpPr>
        <p:grpSpPr>
          <a:xfrm>
            <a:off x="-135531" y="3603733"/>
            <a:ext cx="9341419" cy="402354"/>
            <a:chOff x="-155086" y="1060065"/>
            <a:chExt cx="9341419" cy="402354"/>
          </a:xfrm>
        </p:grpSpPr>
        <p:grpSp>
          <p:nvGrpSpPr>
            <p:cNvPr id="226" name="Group 22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263" name="Oval 2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59" name="Oval 2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57" name="Oval 25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22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23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53" name="Oval 25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23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49" name="Oval 24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3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47" name="Oval 24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43" name="Oval 2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41" name="Oval 2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39" name="Oval 2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16869" y="4234758"/>
            <a:ext cx="9341419" cy="402354"/>
            <a:chOff x="-155086" y="1060065"/>
            <a:chExt cx="9341419" cy="402354"/>
          </a:xfrm>
        </p:grpSpPr>
        <p:grpSp>
          <p:nvGrpSpPr>
            <p:cNvPr id="266" name="Group 26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03" name="Oval 3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01" name="Oval 3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299" name="Oval 2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295" name="Oval 29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293" name="Oval 29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291" name="Oval 29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289" name="Oval 28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287" name="Oval 28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283" name="Oval 2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281" name="Oval 2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279" name="Oval 2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05" name="Group 304"/>
          <p:cNvGrpSpPr/>
          <p:nvPr/>
        </p:nvGrpSpPr>
        <p:grpSpPr>
          <a:xfrm>
            <a:off x="-135531" y="4875567"/>
            <a:ext cx="9341419" cy="402354"/>
            <a:chOff x="-155086" y="1060065"/>
            <a:chExt cx="9341419" cy="402354"/>
          </a:xfrm>
        </p:grpSpPr>
        <p:grpSp>
          <p:nvGrpSpPr>
            <p:cNvPr id="306" name="Group 30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43" name="Oval 34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41" name="Oval 34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Oval 34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39" name="Oval 33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Oval 33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37" name="Oval 33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Oval 33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35" name="Oval 33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1" name="Group 31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33" name="Oval 33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31" name="Oval 33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Oval 33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29" name="Oval 32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Oval 32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4" name="Group 31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27" name="Oval 32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Oval 32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25" name="Oval 32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Oval 32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23" name="Oval 3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Oval 3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21" name="Oval 3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Oval 3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8" name="Group 31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19" name="Oval 3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Oval 3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5" name="Group 344"/>
          <p:cNvGrpSpPr/>
          <p:nvPr/>
        </p:nvGrpSpPr>
        <p:grpSpPr>
          <a:xfrm>
            <a:off x="216869" y="5508368"/>
            <a:ext cx="9341419" cy="402354"/>
            <a:chOff x="-155086" y="1060065"/>
            <a:chExt cx="9341419" cy="402354"/>
          </a:xfrm>
        </p:grpSpPr>
        <p:grpSp>
          <p:nvGrpSpPr>
            <p:cNvPr id="346" name="Group 34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383" name="Oval 38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381" name="Oval 38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Oval 38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379" name="Oval 37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Oval 37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377" name="Oval 37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Oval 37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375" name="Oval 37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Oval 37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373" name="Oval 37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Oval 37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371" name="Oval 37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Oval 37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369" name="Oval 36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Oval 36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4" name="Group 35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367" name="Oval 36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Oval 36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365" name="Oval 36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Oval 36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6" name="Group 35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363" name="Oval 36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Oval 36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7" name="Group 35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361" name="Oval 36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8" name="Group 35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59" name="Oval 35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Oval 35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/>
          <p:cNvGrpSpPr/>
          <p:nvPr/>
        </p:nvGrpSpPr>
        <p:grpSpPr>
          <a:xfrm>
            <a:off x="-135531" y="6147401"/>
            <a:ext cx="9341419" cy="402354"/>
            <a:chOff x="-155086" y="1060065"/>
            <a:chExt cx="9341419" cy="402354"/>
          </a:xfrm>
        </p:grpSpPr>
        <p:grpSp>
          <p:nvGrpSpPr>
            <p:cNvPr id="386" name="Group 385"/>
            <p:cNvGrpSpPr/>
            <p:nvPr/>
          </p:nvGrpSpPr>
          <p:grpSpPr>
            <a:xfrm>
              <a:off x="579488" y="1060065"/>
              <a:ext cx="526532" cy="402354"/>
              <a:chOff x="562632" y="1060285"/>
              <a:chExt cx="526532" cy="402354"/>
            </a:xfrm>
          </p:grpSpPr>
          <p:sp>
            <p:nvSpPr>
              <p:cNvPr id="423" name="Oval 42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7" name="Group 386"/>
            <p:cNvGrpSpPr/>
            <p:nvPr/>
          </p:nvGrpSpPr>
          <p:grpSpPr>
            <a:xfrm>
              <a:off x="1314062" y="1060065"/>
              <a:ext cx="526532" cy="402354"/>
              <a:chOff x="562632" y="1060285"/>
              <a:chExt cx="526532" cy="402354"/>
            </a:xfrm>
          </p:grpSpPr>
          <p:sp>
            <p:nvSpPr>
              <p:cNvPr id="421" name="Oval 42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Oval 42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8" name="Group 387"/>
            <p:cNvGrpSpPr/>
            <p:nvPr/>
          </p:nvGrpSpPr>
          <p:grpSpPr>
            <a:xfrm>
              <a:off x="2048636" y="1060065"/>
              <a:ext cx="526532" cy="402354"/>
              <a:chOff x="562632" y="1060285"/>
              <a:chExt cx="526532" cy="402354"/>
            </a:xfrm>
          </p:grpSpPr>
          <p:sp>
            <p:nvSpPr>
              <p:cNvPr id="419" name="Oval 41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Oval 41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9" name="Group 388"/>
            <p:cNvGrpSpPr/>
            <p:nvPr/>
          </p:nvGrpSpPr>
          <p:grpSpPr>
            <a:xfrm>
              <a:off x="2783210" y="1060065"/>
              <a:ext cx="526532" cy="402354"/>
              <a:chOff x="562632" y="1060285"/>
              <a:chExt cx="526532" cy="402354"/>
            </a:xfrm>
          </p:grpSpPr>
          <p:sp>
            <p:nvSpPr>
              <p:cNvPr id="417" name="Oval 41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Oval 41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0" name="Group 389"/>
            <p:cNvGrpSpPr/>
            <p:nvPr/>
          </p:nvGrpSpPr>
          <p:grpSpPr>
            <a:xfrm>
              <a:off x="3517784" y="1060065"/>
              <a:ext cx="526532" cy="402354"/>
              <a:chOff x="562632" y="1060285"/>
              <a:chExt cx="526532" cy="402354"/>
            </a:xfrm>
          </p:grpSpPr>
          <p:sp>
            <p:nvSpPr>
              <p:cNvPr id="415" name="Oval 41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Oval 41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1" name="Group 390"/>
            <p:cNvGrpSpPr/>
            <p:nvPr/>
          </p:nvGrpSpPr>
          <p:grpSpPr>
            <a:xfrm>
              <a:off x="4252358" y="1060065"/>
              <a:ext cx="526532" cy="402354"/>
              <a:chOff x="562632" y="1060285"/>
              <a:chExt cx="526532" cy="402354"/>
            </a:xfrm>
          </p:grpSpPr>
          <p:sp>
            <p:nvSpPr>
              <p:cNvPr id="413" name="Oval 41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Oval 41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4986932" y="1060065"/>
              <a:ext cx="526532" cy="402354"/>
              <a:chOff x="562632" y="1060285"/>
              <a:chExt cx="526532" cy="402354"/>
            </a:xfrm>
          </p:grpSpPr>
          <p:sp>
            <p:nvSpPr>
              <p:cNvPr id="411" name="Oval 41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Oval 41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5721506" y="1060065"/>
              <a:ext cx="526532" cy="402354"/>
              <a:chOff x="562632" y="1060285"/>
              <a:chExt cx="526532" cy="402354"/>
            </a:xfrm>
          </p:grpSpPr>
          <p:sp>
            <p:nvSpPr>
              <p:cNvPr id="409" name="Oval 40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Oval 40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4" name="Group 393"/>
            <p:cNvGrpSpPr/>
            <p:nvPr/>
          </p:nvGrpSpPr>
          <p:grpSpPr>
            <a:xfrm>
              <a:off x="6456080" y="1060065"/>
              <a:ext cx="526532" cy="402354"/>
              <a:chOff x="562632" y="1060285"/>
              <a:chExt cx="526532" cy="402354"/>
            </a:xfrm>
          </p:grpSpPr>
          <p:sp>
            <p:nvSpPr>
              <p:cNvPr id="407" name="Oval 406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Oval 407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5" name="Group 394"/>
            <p:cNvGrpSpPr/>
            <p:nvPr/>
          </p:nvGrpSpPr>
          <p:grpSpPr>
            <a:xfrm>
              <a:off x="7190654" y="1060065"/>
              <a:ext cx="526532" cy="402354"/>
              <a:chOff x="562632" y="1060285"/>
              <a:chExt cx="526532" cy="402354"/>
            </a:xfrm>
          </p:grpSpPr>
          <p:sp>
            <p:nvSpPr>
              <p:cNvPr id="405" name="Oval 404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Oval 405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6" name="Group 395"/>
            <p:cNvGrpSpPr/>
            <p:nvPr/>
          </p:nvGrpSpPr>
          <p:grpSpPr>
            <a:xfrm>
              <a:off x="7925228" y="1060065"/>
              <a:ext cx="526532" cy="402354"/>
              <a:chOff x="562632" y="1060285"/>
              <a:chExt cx="526532" cy="402354"/>
            </a:xfrm>
          </p:grpSpPr>
          <p:sp>
            <p:nvSpPr>
              <p:cNvPr id="403" name="Oval 402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7" name="Group 396"/>
            <p:cNvGrpSpPr/>
            <p:nvPr/>
          </p:nvGrpSpPr>
          <p:grpSpPr>
            <a:xfrm>
              <a:off x="8659801" y="1060065"/>
              <a:ext cx="526532" cy="402354"/>
              <a:chOff x="562632" y="1060285"/>
              <a:chExt cx="526532" cy="402354"/>
            </a:xfrm>
          </p:grpSpPr>
          <p:sp>
            <p:nvSpPr>
              <p:cNvPr id="401" name="Oval 400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8" name="Group 397"/>
            <p:cNvGrpSpPr/>
            <p:nvPr/>
          </p:nvGrpSpPr>
          <p:grpSpPr>
            <a:xfrm>
              <a:off x="-155086" y="1060065"/>
              <a:ext cx="526532" cy="402354"/>
              <a:chOff x="562632" y="1060285"/>
              <a:chExt cx="526532" cy="402354"/>
            </a:xfrm>
          </p:grpSpPr>
          <p:sp>
            <p:nvSpPr>
              <p:cNvPr id="399" name="Oval 398"/>
              <p:cNvSpPr/>
              <p:nvPr/>
            </p:nvSpPr>
            <p:spPr>
              <a:xfrm>
                <a:off x="562632" y="1233240"/>
                <a:ext cx="229399" cy="229399"/>
              </a:xfrm>
              <a:prstGeom prst="ellipse">
                <a:avLst/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/>
              <p:cNvSpPr/>
              <p:nvPr/>
            </p:nvSpPr>
            <p:spPr>
              <a:xfrm>
                <a:off x="859765" y="1060285"/>
                <a:ext cx="229399" cy="229399"/>
              </a:xfrm>
              <a:prstGeom prst="ellipse">
                <a:avLst/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27" name="Rectangle 426"/>
          <p:cNvSpPr/>
          <p:nvPr/>
        </p:nvSpPr>
        <p:spPr>
          <a:xfrm rot="16200000" flipH="1">
            <a:off x="3284194" y="-3284194"/>
            <a:ext cx="2561298" cy="9129686"/>
          </a:xfrm>
          <a:prstGeom prst="rect">
            <a:avLst/>
          </a:prstGeom>
          <a:gradFill flip="none" rotWithShape="1">
            <a:gsLst>
              <a:gs pos="33000">
                <a:schemeClr val="bg1"/>
              </a:gs>
              <a:gs pos="79000">
                <a:schemeClr val="bg1">
                  <a:alpha val="0"/>
                </a:schemeClr>
              </a:gs>
              <a:gs pos="53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 rot="5400000" flipH="1" flipV="1">
            <a:off x="2924099" y="611265"/>
            <a:ext cx="3380776" cy="912968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-2" y="0"/>
            <a:ext cx="9558290" cy="6858000"/>
          </a:xfrm>
          <a:prstGeom prst="rect">
            <a:avLst/>
          </a:prstGeom>
          <a:gradFill flip="none" rotWithShape="1">
            <a:gsLst>
              <a:gs pos="47000">
                <a:schemeClr val="bg1">
                  <a:alpha val="90000"/>
                </a:schemeClr>
              </a:gs>
              <a:gs pos="92000">
                <a:schemeClr val="bg1">
                  <a:alpha val="0"/>
                </a:schemeClr>
              </a:gs>
              <a:gs pos="64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Rectangle 428"/>
          <p:cNvSpPr/>
          <p:nvPr/>
        </p:nvSpPr>
        <p:spPr>
          <a:xfrm flipH="1">
            <a:off x="6501365" y="25398"/>
            <a:ext cx="2649218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>
                  <a:alpha val="0"/>
                </a:schemeClr>
              </a:gs>
              <a:gs pos="55000">
                <a:schemeClr val="bg1">
                  <a:alpha val="8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29"/>
          <p:cNvSpPr/>
          <p:nvPr/>
        </p:nvSpPr>
        <p:spPr>
          <a:xfrm>
            <a:off x="6513460" y="2747910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92289" y="2709439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Lattice</a:t>
            </a:r>
            <a:br>
              <a:rPr lang="en-US" sz="2400" dirty="0" smtClean="0"/>
            </a:br>
            <a:r>
              <a:rPr lang="en-US" sz="2400" dirty="0" smtClean="0"/>
              <a:t>Vectors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 rot="19800000">
            <a:off x="6746660" y="2970037"/>
            <a:ext cx="696789" cy="368836"/>
          </a:xfrm>
          <a:prstGeom prst="roundRect">
            <a:avLst>
              <a:gd name="adj" fmla="val 50000"/>
            </a:avLst>
          </a:prstGeom>
          <a:noFill/>
          <a:ln w="508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TextBox 433"/>
          <p:cNvSpPr txBox="1"/>
          <p:nvPr/>
        </p:nvSpPr>
        <p:spPr>
          <a:xfrm>
            <a:off x="7859742" y="2672137"/>
            <a:ext cx="2029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Basis</a:t>
            </a:r>
            <a:br>
              <a:rPr lang="en-US" sz="2400" dirty="0" smtClean="0"/>
            </a:br>
            <a:r>
              <a:rPr lang="en-US" sz="2400" dirty="0" smtClean="0"/>
              <a:t>Atoms</a:t>
            </a:r>
            <a:endParaRPr lang="en-US" sz="2400" dirty="0"/>
          </a:p>
        </p:txBody>
      </p:sp>
      <p:sp>
        <p:nvSpPr>
          <p:cNvPr id="425" name="TextBox 424"/>
          <p:cNvSpPr txBox="1"/>
          <p:nvPr/>
        </p:nvSpPr>
        <p:spPr>
          <a:xfrm>
            <a:off x="7145197" y="3376865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5" name="TextBox 434"/>
          <p:cNvSpPr txBox="1"/>
          <p:nvPr/>
        </p:nvSpPr>
        <p:spPr>
          <a:xfrm>
            <a:off x="6622076" y="2455442"/>
            <a:ext cx="263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226913" y="1652527"/>
            <a:ext cx="5008973" cy="2208297"/>
          </a:xfrm>
          <a:prstGeom prst="rect">
            <a:avLst/>
          </a:prstGeom>
          <a:solidFill>
            <a:schemeClr val="bg1">
              <a:alpha val="35000"/>
            </a:schemeClr>
          </a:solidFill>
          <a:ln w="25400"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pt-BR" sz="1250" dirty="0">
                <a:latin typeface="Courier"/>
                <a:cs typeface="Courier"/>
              </a:rPr>
              <a:t>// HCP </a:t>
            </a:r>
            <a:r>
              <a:rPr lang="pt-BR" sz="1250" dirty="0" err="1">
                <a:latin typeface="Courier"/>
                <a:cs typeface="Courier"/>
              </a:rPr>
              <a:t>Zr-O</a:t>
            </a:r>
            <a:r>
              <a:rPr lang="pt-BR" sz="1250" dirty="0">
                <a:latin typeface="Courier"/>
                <a:cs typeface="Courier"/>
              </a:rPr>
              <a:t> </a:t>
            </a:r>
          </a:p>
          <a:p>
            <a:r>
              <a:rPr lang="pt-BR" sz="1250" dirty="0">
                <a:latin typeface="Courier"/>
                <a:cs typeface="Courier"/>
              </a:rPr>
              <a:t> 1.00000000</a:t>
            </a:r>
          </a:p>
          <a:p>
            <a:r>
              <a:rPr lang="pt-BR" sz="1250" dirty="0">
                <a:latin typeface="Courier"/>
                <a:cs typeface="Courier"/>
              </a:rPr>
              <a:t>       1.61699343      2.80071477      0.00000000</a:t>
            </a:r>
          </a:p>
          <a:p>
            <a:r>
              <a:rPr lang="pt-BR" sz="1250" dirty="0">
                <a:latin typeface="Courier"/>
                <a:cs typeface="Courier"/>
              </a:rPr>
              <a:t>      -1.61699343      2.80071477      0.00000000</a:t>
            </a:r>
          </a:p>
          <a:p>
            <a:r>
              <a:rPr lang="pt-BR" sz="1250" dirty="0">
                <a:latin typeface="Courier"/>
                <a:cs typeface="Courier"/>
              </a:rPr>
              <a:t>       0.00000000      0.00000000      5.16867834</a:t>
            </a:r>
          </a:p>
          <a:p>
            <a:r>
              <a:rPr lang="pt-BR" sz="1250" dirty="0">
                <a:latin typeface="Courier"/>
                <a:cs typeface="Courier"/>
              </a:rPr>
              <a:t> 2 2</a:t>
            </a:r>
          </a:p>
          <a:p>
            <a:r>
              <a:rPr lang="pt-BR" sz="1250" dirty="0" err="1">
                <a:latin typeface="Courier"/>
                <a:cs typeface="Courier"/>
              </a:rPr>
              <a:t>Direct</a:t>
            </a:r>
            <a:endParaRPr lang="pt-BR" sz="1250" dirty="0">
              <a:latin typeface="Courier"/>
              <a:cs typeface="Courier"/>
            </a:endParaRPr>
          </a:p>
          <a:p>
            <a:r>
              <a:rPr lang="pt-BR" sz="1250" dirty="0">
                <a:latin typeface="Courier"/>
                <a:cs typeface="Courier"/>
              </a:rPr>
              <a:t>   0.0000000   0.0000000   0.0000000 Zr</a:t>
            </a:r>
          </a:p>
          <a:p>
            <a:r>
              <a:rPr lang="pt-BR" sz="1250" dirty="0">
                <a:latin typeface="Courier"/>
                <a:cs typeface="Courier"/>
              </a:rPr>
              <a:t>   0.6666667   0.6666667   0.5000000 Zr</a:t>
            </a:r>
          </a:p>
          <a:p>
            <a:r>
              <a:rPr lang="pt-BR" sz="1250" dirty="0">
                <a:latin typeface="Courier"/>
                <a:cs typeface="Courier"/>
              </a:rPr>
              <a:t>   0.3333333   0.3333333   0.2500000 Va O</a:t>
            </a:r>
          </a:p>
          <a:p>
            <a:r>
              <a:rPr lang="pt-BR" sz="1250" dirty="0">
                <a:latin typeface="Courier"/>
                <a:cs typeface="Courier"/>
              </a:rPr>
              <a:t>   0.3333333   0.3333333   0.7500000 Va O</a:t>
            </a:r>
          </a:p>
        </p:txBody>
      </p:sp>
      <p:sp>
        <p:nvSpPr>
          <p:cNvPr id="437" name="Title 1"/>
          <p:cNvSpPr txBox="1">
            <a:spLocks/>
          </p:cNvSpPr>
          <p:nvPr/>
        </p:nvSpPr>
        <p:spPr>
          <a:xfrm>
            <a:off x="130153" y="887689"/>
            <a:ext cx="393371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urier"/>
                <a:cs typeface="Courier"/>
              </a:rPr>
              <a:t>PRIM (legacy format):</a:t>
            </a: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698" y="2079512"/>
            <a:ext cx="4789618" cy="616815"/>
          </a:xfrm>
          <a:prstGeom prst="roundRect">
            <a:avLst>
              <a:gd name="adj" fmla="val 8987"/>
            </a:avLst>
          </a:prstGeom>
          <a:solidFill>
            <a:srgbClr val="D11200">
              <a:alpha val="15000"/>
            </a:srgbClr>
          </a:solidFill>
          <a:ln w="25400">
            <a:solidFill>
              <a:srgbClr val="D112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TextBox 437"/>
          <p:cNvSpPr txBox="1"/>
          <p:nvPr/>
        </p:nvSpPr>
        <p:spPr>
          <a:xfrm>
            <a:off x="371465" y="197291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39" name="TextBox 438"/>
          <p:cNvSpPr txBox="1"/>
          <p:nvPr/>
        </p:nvSpPr>
        <p:spPr>
          <a:xfrm>
            <a:off x="371465" y="2185786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371465" y="2374471"/>
            <a:ext cx="26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c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441" name="Rounded Rectangle 440"/>
          <p:cNvSpPr/>
          <p:nvPr/>
        </p:nvSpPr>
        <p:spPr>
          <a:xfrm>
            <a:off x="371465" y="3073627"/>
            <a:ext cx="4789618" cy="749808"/>
          </a:xfrm>
          <a:prstGeom prst="roundRect">
            <a:avLst>
              <a:gd name="adj" fmla="val 6446"/>
            </a:avLst>
          </a:prstGeom>
          <a:solidFill>
            <a:srgbClr val="008000">
              <a:alpha val="15000"/>
            </a:srgbClr>
          </a:solidFill>
          <a:ln w="25400">
            <a:solidFill>
              <a:srgbClr val="008000">
                <a:alpha val="57000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443" name="Content Placeholder 2"/>
          <p:cNvSpPr txBox="1">
            <a:spLocks/>
          </p:cNvSpPr>
          <p:nvPr/>
        </p:nvSpPr>
        <p:spPr>
          <a:xfrm>
            <a:off x="248201" y="4637112"/>
            <a:ext cx="6125432" cy="75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Similar format to VASP POSCAR</a:t>
            </a:r>
          </a:p>
        </p:txBody>
      </p:sp>
      <p:grpSp>
        <p:nvGrpSpPr>
          <p:cNvPr id="444" name="Group 443"/>
          <p:cNvGrpSpPr/>
          <p:nvPr/>
        </p:nvGrpSpPr>
        <p:grpSpPr>
          <a:xfrm>
            <a:off x="5711222" y="4781811"/>
            <a:ext cx="919475" cy="1177473"/>
            <a:chOff x="5711222" y="4781811"/>
            <a:chExt cx="919475" cy="1177473"/>
          </a:xfrm>
        </p:grpSpPr>
        <p:sp>
          <p:nvSpPr>
            <p:cNvPr id="445" name="Freeform 444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TextBox 445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85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4005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CASM: Getting started</a:t>
            </a:r>
          </a:p>
        </p:txBody>
      </p:sp>
      <p:pic>
        <p:nvPicPr>
          <p:cNvPr id="4" name="Picture 3" descr="Intializ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224" y="551025"/>
            <a:ext cx="6671181" cy="6208197"/>
          </a:xfrm>
          <a:prstGeom prst="rect">
            <a:avLst/>
          </a:prstGeom>
        </p:spPr>
      </p:pic>
      <p:sp>
        <p:nvSpPr>
          <p:cNvPr id="5" name="Right Bracket 4"/>
          <p:cNvSpPr/>
          <p:nvPr/>
        </p:nvSpPr>
        <p:spPr>
          <a:xfrm flipH="1">
            <a:off x="1679215" y="1030112"/>
            <a:ext cx="389229" cy="4219222"/>
          </a:xfrm>
          <a:prstGeom prst="rightBracket">
            <a:avLst>
              <a:gd name="adj" fmla="val 62719"/>
            </a:avLst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2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941" y="2709333"/>
            <a:ext cx="108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Material </a:t>
            </a:r>
          </a:p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7" name="Right Bracket 6"/>
          <p:cNvSpPr/>
          <p:nvPr/>
        </p:nvSpPr>
        <p:spPr>
          <a:xfrm flipH="1">
            <a:off x="1679215" y="5249333"/>
            <a:ext cx="389229" cy="973667"/>
          </a:xfrm>
          <a:prstGeom prst="rightBracket">
            <a:avLst>
              <a:gd name="adj" fmla="val 62719"/>
            </a:avLst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2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6941" y="5549898"/>
            <a:ext cx="1335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Initialization</a:t>
            </a:r>
            <a:endParaRPr lang="en-US" dirty="0"/>
          </a:p>
        </p:txBody>
      </p:sp>
      <p:sp>
        <p:nvSpPr>
          <p:cNvPr id="12" name="Right Bracket 11"/>
          <p:cNvSpPr/>
          <p:nvPr/>
        </p:nvSpPr>
        <p:spPr>
          <a:xfrm flipH="1">
            <a:off x="1697335" y="6223000"/>
            <a:ext cx="389229" cy="536223"/>
          </a:xfrm>
          <a:prstGeom prst="rightBracket">
            <a:avLst>
              <a:gd name="adj" fmla="val 62719"/>
            </a:avLst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D112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6941" y="6194778"/>
            <a:ext cx="118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Generated</a:t>
            </a:r>
          </a:p>
          <a:p>
            <a:r>
              <a:rPr lang="en-US" dirty="0" smtClean="0"/>
              <a:t>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4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atoms to microns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</a:t>
            </a:r>
            <a:r>
              <a:rPr lang="en-US" b="1" dirty="0" smtClean="0">
                <a:solidFill>
                  <a:srgbClr val="DA6D12"/>
                </a:solidFill>
              </a:rPr>
              <a:t>accurate</a:t>
            </a:r>
            <a:r>
              <a:rPr lang="en-US" dirty="0" smtClean="0">
                <a:solidFill>
                  <a:srgbClr val="FF8117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</a:t>
            </a:r>
            <a:r>
              <a:rPr lang="en-US" b="1" dirty="0" smtClean="0">
                <a:solidFill>
                  <a:srgbClr val="DA6D12"/>
                </a:solidFill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4652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CASM: Getting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512888"/>
            <a:ext cx="8229600" cy="4525962"/>
          </a:xfrm>
        </p:spPr>
        <p:txBody>
          <a:bodyPr>
            <a:normAutofit/>
          </a:bodyPr>
          <a:lstStyle/>
          <a:p>
            <a:r>
              <a:rPr lang="en-US" sz="2800" dirty="0"/>
              <a:t>Install '</a:t>
            </a:r>
            <a:r>
              <a:rPr lang="en-US" sz="2800" dirty="0" err="1" smtClean="0"/>
              <a:t>casm</a:t>
            </a:r>
            <a:r>
              <a:rPr lang="en-US" sz="2800" dirty="0"/>
              <a:t>' </a:t>
            </a:r>
            <a:r>
              <a:rPr lang="en-US" sz="2800" dirty="0" smtClean="0"/>
              <a:t>command </a:t>
            </a:r>
            <a:r>
              <a:rPr lang="en-US" sz="2800" dirty="0"/>
              <a:t>line programs</a:t>
            </a:r>
          </a:p>
          <a:p>
            <a:r>
              <a:rPr lang="en-US" sz="2800" dirty="0"/>
              <a:t>'</a:t>
            </a:r>
            <a:r>
              <a:rPr lang="en-US" sz="2800" dirty="0" err="1"/>
              <a:t>casm</a:t>
            </a:r>
            <a:r>
              <a:rPr lang="en-US" sz="2800" dirty="0"/>
              <a:t> status'</a:t>
            </a:r>
          </a:p>
          <a:p>
            <a:pPr lvl="1"/>
            <a:r>
              <a:rPr lang="en-US" sz="2400" dirty="0"/>
              <a:t>Quick look at your current project</a:t>
            </a:r>
          </a:p>
          <a:p>
            <a:pPr lvl="1"/>
            <a:r>
              <a:rPr lang="en-US" sz="2400" dirty="0"/>
              <a:t>Suggestions for next steps</a:t>
            </a:r>
          </a:p>
          <a:p>
            <a:r>
              <a:rPr lang="en-US" sz="2800" dirty="0"/>
              <a:t>'</a:t>
            </a:r>
            <a:r>
              <a:rPr lang="en-US" sz="2800" dirty="0" err="1"/>
              <a:t>casm</a:t>
            </a:r>
            <a:r>
              <a:rPr lang="en-US" sz="2800" dirty="0"/>
              <a:t> format'</a:t>
            </a:r>
          </a:p>
          <a:p>
            <a:pPr lvl="1"/>
            <a:r>
              <a:rPr lang="en-US" sz="2400" dirty="0"/>
              <a:t>Documentation of project directory and file formats</a:t>
            </a:r>
          </a:p>
          <a:p>
            <a:r>
              <a:rPr lang="en-US" sz="2800" dirty="0"/>
              <a:t>'</a:t>
            </a:r>
            <a:r>
              <a:rPr lang="en-US" sz="2800" dirty="0" err="1"/>
              <a:t>casm</a:t>
            </a:r>
            <a:r>
              <a:rPr lang="en-US" sz="2800" dirty="0"/>
              <a:t> –h'</a:t>
            </a:r>
          </a:p>
          <a:p>
            <a:pPr lvl="1"/>
            <a:r>
              <a:rPr lang="en-US" sz="2400" dirty="0"/>
              <a:t>Help menus show allowed options</a:t>
            </a:r>
          </a:p>
        </p:txBody>
      </p:sp>
    </p:spTree>
    <p:extLst>
      <p:ext uri="{BB962C8B-B14F-4D97-AF65-F5344CB8AC3E}">
        <p14:creationId xmlns:p14="http://schemas.microsoft.com/office/powerpoint/2010/main" val="26141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Hexagon 62"/>
          <p:cNvSpPr/>
          <p:nvPr/>
        </p:nvSpPr>
        <p:spPr>
          <a:xfrm>
            <a:off x="4030257" y="1617397"/>
            <a:ext cx="4594397" cy="3960687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-127003" y="1121834"/>
            <a:ext cx="4496167" cy="5430732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Apply rotation, reflection, inversion, and/or rotation to the crystal.</a:t>
            </a:r>
          </a:p>
          <a:p>
            <a:pPr indent="0">
              <a:buNone/>
            </a:pPr>
            <a:endParaRPr lang="en-US" dirty="0" smtClean="0"/>
          </a:p>
        </p:txBody>
      </p:sp>
      <p:grpSp>
        <p:nvGrpSpPr>
          <p:cNvPr id="37" name="Group 36"/>
          <p:cNvGrpSpPr/>
          <p:nvPr/>
        </p:nvGrpSpPr>
        <p:grpSpPr>
          <a:xfrm>
            <a:off x="3931203" y="1496846"/>
            <a:ext cx="4787273" cy="4204349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5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xLat.png"/>
          <p:cNvPicPr>
            <a:picLocks noChangeAspect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40000">
            <a:off x="3910548" y="1488920"/>
            <a:ext cx="4803648" cy="4224528"/>
          </a:xfrm>
          <a:prstGeom prst="rect">
            <a:avLst/>
          </a:prstGeom>
        </p:spPr>
      </p:pic>
      <p:sp>
        <p:nvSpPr>
          <p:cNvPr id="63" name="Hexagon 62"/>
          <p:cNvSpPr/>
          <p:nvPr/>
        </p:nvSpPr>
        <p:spPr>
          <a:xfrm>
            <a:off x="4030257" y="1617397"/>
            <a:ext cx="4594397" cy="3960687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-127003" y="1121834"/>
            <a:ext cx="4496167" cy="5430732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Apply rotation, reflection, inversion, and/or rotation to the crystal.</a:t>
            </a:r>
          </a:p>
          <a:p>
            <a:pPr indent="0">
              <a:buNone/>
            </a:pPr>
            <a:endParaRPr lang="en-US" dirty="0" smtClean="0"/>
          </a:p>
        </p:txBody>
      </p:sp>
      <p:grpSp>
        <p:nvGrpSpPr>
          <p:cNvPr id="37" name="Group 36"/>
          <p:cNvGrpSpPr/>
          <p:nvPr/>
        </p:nvGrpSpPr>
        <p:grpSpPr>
          <a:xfrm>
            <a:off x="3931203" y="1496846"/>
            <a:ext cx="4787273" cy="4204349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" name="Arc 5"/>
          <p:cNvSpPr/>
          <p:nvPr/>
        </p:nvSpPr>
        <p:spPr>
          <a:xfrm>
            <a:off x="6586341" y="2116892"/>
            <a:ext cx="2367156" cy="2367156"/>
          </a:xfrm>
          <a:prstGeom prst="arc">
            <a:avLst>
              <a:gd name="adj1" fmla="val 18057620"/>
              <a:gd name="adj2" fmla="val 0"/>
            </a:avLst>
          </a:prstGeom>
          <a:ln w="88900">
            <a:solidFill>
              <a:srgbClr val="FF0000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8239956" y="1673841"/>
            <a:ext cx="672286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84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Hexagon 62"/>
          <p:cNvSpPr/>
          <p:nvPr/>
        </p:nvSpPr>
        <p:spPr>
          <a:xfrm>
            <a:off x="4030257" y="1617397"/>
            <a:ext cx="4594397" cy="3960687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-127003" y="1114776"/>
            <a:ext cx="4496167" cy="5430732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/>
              <a:t>Apply rotation, reflection, inversion, and/or rotation to the crystal.</a:t>
            </a:r>
          </a:p>
          <a:p>
            <a:pPr indent="0">
              <a:buNone/>
            </a:pPr>
            <a:endParaRPr lang="en-US" dirty="0" smtClean="0"/>
          </a:p>
          <a:p>
            <a:pPr indent="0">
              <a:buNone/>
            </a:pPr>
            <a:r>
              <a:rPr lang="en-US" dirty="0" smtClean="0"/>
              <a:t>If the result is indistinguishable from the initial state, then that operation is in the crystal’s space group.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931203" y="1496846"/>
            <a:ext cx="4787273" cy="4204349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" name="Arc 5"/>
          <p:cNvSpPr/>
          <p:nvPr/>
        </p:nvSpPr>
        <p:spPr>
          <a:xfrm>
            <a:off x="6586341" y="2116892"/>
            <a:ext cx="2367156" cy="2367156"/>
          </a:xfrm>
          <a:prstGeom prst="arc">
            <a:avLst>
              <a:gd name="adj1" fmla="val 18057620"/>
              <a:gd name="adj2" fmla="val 0"/>
            </a:avLst>
          </a:prstGeom>
          <a:ln w="88900">
            <a:solidFill>
              <a:srgbClr val="FF0000"/>
            </a:solidFill>
            <a:head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8239956" y="1673841"/>
            <a:ext cx="672286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5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Crystal 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0884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Common notation: {R</a:t>
            </a:r>
            <a:r>
              <a:rPr lang="en-US" baseline="-25000" dirty="0"/>
              <a:t>α</a:t>
            </a:r>
            <a:r>
              <a:rPr lang="en-US" dirty="0"/>
              <a:t>|</a:t>
            </a:r>
            <a:r>
              <a:rPr lang="en-US" dirty="0" err="1"/>
              <a:t>τ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α</a:t>
            </a:r>
            <a:r>
              <a:rPr lang="en-US" dirty="0"/>
              <a:t>: point group operations such as rotations, reflections, improper rotations, inversions</a:t>
            </a:r>
          </a:p>
          <a:p>
            <a:pPr lvl="1"/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 err="1"/>
              <a:t>τ</a:t>
            </a:r>
            <a:r>
              <a:rPr lang="en-US" dirty="0"/>
              <a:t>: translation vector</a:t>
            </a:r>
          </a:p>
          <a:p>
            <a:pPr lvl="1"/>
            <a:r>
              <a:rPr lang="en-US" dirty="0"/>
              <a:t>α: 3x3 transformation matrix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918200"/>
            <a:ext cx="8446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M.S. Dresselhaus, G. Dresselhaus, and A. Jorio.</a:t>
            </a:r>
          </a:p>
          <a:p>
            <a:r>
              <a:rPr lang="en-US" i="1"/>
              <a:t>Group Theory: Application to the Physics of Condensed Matter. </a:t>
            </a: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18" y="3260614"/>
            <a:ext cx="4635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Symmetry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668" y="691447"/>
            <a:ext cx="4727221" cy="606777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Lattice point group:</a:t>
            </a:r>
          </a:p>
          <a:p>
            <a:pPr marL="457200" lvl="1" indent="0">
              <a:buNone/>
            </a:pPr>
            <a:r>
              <a:rPr lang="en-US" sz="2600" dirty="0" smtClean="0"/>
              <a:t>Symmetry operations that map lattice onto itself, leaving origin invariant (rotation, mirror, inversion, </a:t>
            </a:r>
            <a:r>
              <a:rPr lang="en-US" sz="2600" dirty="0" err="1" smtClean="0"/>
              <a:t>rotoinversion</a:t>
            </a:r>
            <a:r>
              <a:rPr lang="en-US" sz="2600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Crystal </a:t>
            </a:r>
            <a:r>
              <a:rPr lang="en-US" dirty="0"/>
              <a:t>factor group:</a:t>
            </a:r>
          </a:p>
          <a:p>
            <a:pPr marL="457200" lvl="1" indent="0">
              <a:buNone/>
            </a:pPr>
            <a:r>
              <a:rPr lang="en-US" sz="2600" dirty="0"/>
              <a:t>Symmetry operations that map lattice and identical basis </a:t>
            </a:r>
            <a:r>
              <a:rPr lang="en-US" sz="2600" dirty="0" smtClean="0"/>
              <a:t>sites onto themselves</a:t>
            </a:r>
            <a:r>
              <a:rPr lang="en-US" sz="2600" dirty="0"/>
              <a:t> </a:t>
            </a:r>
            <a:r>
              <a:rPr lang="en-US" sz="2600" dirty="0" smtClean="0"/>
              <a:t>(translations may result in screw axes or glide planes)</a:t>
            </a:r>
            <a:endParaRPr lang="en-US" sz="2600" dirty="0"/>
          </a:p>
          <a:p>
            <a:pPr marL="0" indent="0">
              <a:buNone/>
            </a:pPr>
            <a:r>
              <a:rPr lang="en-US" dirty="0"/>
              <a:t>Crystal point group:</a:t>
            </a:r>
          </a:p>
          <a:p>
            <a:pPr marL="457200" lvl="1" indent="0">
              <a:buNone/>
            </a:pPr>
            <a:r>
              <a:rPr lang="en-US" sz="2600" dirty="0"/>
              <a:t>Crystal </a:t>
            </a:r>
            <a:r>
              <a:rPr lang="en-US" sz="2600" dirty="0" smtClean="0"/>
              <a:t>factor </a:t>
            </a:r>
            <a:r>
              <a:rPr lang="en-US" sz="2600" dirty="0"/>
              <a:t>group operations, </a:t>
            </a:r>
            <a:r>
              <a:rPr lang="en-US" sz="2600" dirty="0" smtClean="0"/>
              <a:t>with translations removed</a:t>
            </a:r>
            <a:endParaRPr lang="en-US" sz="2600" dirty="0"/>
          </a:p>
        </p:txBody>
      </p:sp>
      <p:pic>
        <p:nvPicPr>
          <p:cNvPr id="6" name="Picture 5" descr="symCL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0"/>
          <a:stretch/>
        </p:blipFill>
        <p:spPr>
          <a:xfrm>
            <a:off x="5096934" y="1843789"/>
            <a:ext cx="3835399" cy="3619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3000" y="1575680"/>
            <a:ext cx="3979333" cy="4068764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1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46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33" name="Hexagon 32"/>
          <p:cNvSpPr/>
          <p:nvPr/>
        </p:nvSpPr>
        <p:spPr>
          <a:xfrm>
            <a:off x="5328820" y="3949341"/>
            <a:ext cx="3368978" cy="2904291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47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33" name="Hexagon 32"/>
          <p:cNvSpPr/>
          <p:nvPr/>
        </p:nvSpPr>
        <p:spPr>
          <a:xfrm>
            <a:off x="5328820" y="3949341"/>
            <a:ext cx="3368978" cy="2904291"/>
          </a:xfrm>
          <a:prstGeom prst="hexagon">
            <a:avLst>
              <a:gd name="adj" fmla="val 28207"/>
              <a:gd name="vf" fmla="val 115470"/>
            </a:avLst>
          </a:prstGeom>
          <a:solidFill>
            <a:srgbClr val="FFFFFF">
              <a:alpha val="60000"/>
            </a:srgbClr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5018096" y="3744122"/>
            <a:ext cx="3510410" cy="3082964"/>
            <a:chOff x="0" y="2353183"/>
            <a:chExt cx="4787273" cy="4204349"/>
          </a:xfrm>
        </p:grpSpPr>
        <p:cxnSp>
          <p:nvCxnSpPr>
            <p:cNvPr id="38" name="Straight Connector 37"/>
            <p:cNvCxnSpPr>
              <a:stCxn id="62" idx="4"/>
              <a:endCxn id="62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62" idx="5"/>
              <a:endCxn id="62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62" idx="3"/>
              <a:endCxn id="62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0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62" name="Hexagon 61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Isosceles Triangle 65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Oval 41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1" name="Oval 50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69" name="Straight Connector 68"/>
            <p:cNvCxnSpPr>
              <a:stCxn id="92" idx="4"/>
              <a:endCxn id="92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92" idx="5"/>
              <a:endCxn id="92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92" idx="3"/>
              <a:endCxn id="92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92" name="Hexagon 91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Isosceles Triangle 92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Isosceles Triangle 93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Oval 72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2" name="Arc 1"/>
          <p:cNvSpPr/>
          <p:nvPr/>
        </p:nvSpPr>
        <p:spPr>
          <a:xfrm>
            <a:off x="4755747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7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2015511" y="4537305"/>
            <a:ext cx="877824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Parallelogram 228"/>
          <p:cNvSpPr/>
          <p:nvPr/>
        </p:nvSpPr>
        <p:spPr>
          <a:xfrm>
            <a:off x="4644569" y="1484996"/>
            <a:ext cx="1242421" cy="71206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/>
          <p:cNvSpPr/>
          <p:nvPr/>
        </p:nvSpPr>
        <p:spPr>
          <a:xfrm>
            <a:off x="5483944" y="4544772"/>
            <a:ext cx="2556515" cy="146520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" name="Group 173"/>
          <p:cNvGrpSpPr/>
          <p:nvPr/>
        </p:nvGrpSpPr>
        <p:grpSpPr>
          <a:xfrm>
            <a:off x="5018096" y="3744122"/>
            <a:ext cx="3510410" cy="3082964"/>
            <a:chOff x="0" y="2353183"/>
            <a:chExt cx="4787273" cy="4204349"/>
          </a:xfrm>
        </p:grpSpPr>
        <p:cxnSp>
          <p:nvCxnSpPr>
            <p:cNvPr id="175" name="Straight Connector 174"/>
            <p:cNvCxnSpPr>
              <a:stCxn id="198" idx="4"/>
              <a:endCxn id="198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98" idx="5"/>
              <a:endCxn id="198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98" idx="3"/>
              <a:endCxn id="198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98" name="Hexagon 197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98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Isosceles Triangle 199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9" name="Oval 178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0" name="Oval 179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1" name="Oval 180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2" name="Oval 181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3" name="Oval 182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4" name="Oval 183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7" name="Oval 186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8" name="Oval 187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9" name="Oval 188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0" name="Oval 189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2" name="Oval 191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3" name="Oval 192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4" name="Oval 193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5" name="Oval 194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6" name="Oval 195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7" name="Oval 196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202" name="Straight Connector 201"/>
            <p:cNvCxnSpPr>
              <a:stCxn id="225" idx="4"/>
              <a:endCxn id="22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>
              <a:stCxn id="225" idx="5"/>
              <a:endCxn id="22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225" idx="3"/>
              <a:endCxn id="22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25" name="Hexagon 22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Isosceles Triangle 22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Isosceles Triangle 22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Oval 205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7" name="Oval 206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8" name="Oval 207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9" name="Oval 208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0" name="Oval 209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1" name="Oval 210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2" name="Oval 211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3" name="Oval 212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4" name="Oval 213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5" name="Oval 214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6" name="Oval 215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9" name="Oval 218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0" name="Oval 219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1" name="Oval 220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2" name="Oval 22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3" name="Oval 22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48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2" name="Arc 1"/>
          <p:cNvSpPr/>
          <p:nvPr/>
        </p:nvSpPr>
        <p:spPr>
          <a:xfrm>
            <a:off x="4755747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4635482" y="1464457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5511574" y="4544772"/>
            <a:ext cx="1710675" cy="1479313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34783" y="4530661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0" y="3122158"/>
            <a:ext cx="2340794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Vol</a:t>
            </a:r>
            <a:r>
              <a:rPr lang="en-US" dirty="0" smtClean="0"/>
              <a:t> 2 </a:t>
            </a:r>
            <a:r>
              <a:rPr lang="en-US" dirty="0" err="1" smtClean="0"/>
              <a:t>Supercell</a:t>
            </a:r>
            <a:endParaRPr lang="en-US" dirty="0"/>
          </a:p>
        </p:txBody>
      </p:sp>
      <p:sp>
        <p:nvSpPr>
          <p:cNvPr id="103" name="Title 1"/>
          <p:cNvSpPr txBox="1">
            <a:spLocks/>
          </p:cNvSpPr>
          <p:nvPr/>
        </p:nvSpPr>
        <p:spPr>
          <a:xfrm>
            <a:off x="6893931" y="3179382"/>
            <a:ext cx="2340794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Vol</a:t>
            </a:r>
            <a:r>
              <a:rPr lang="en-US" dirty="0" smtClean="0"/>
              <a:t> 4 </a:t>
            </a:r>
            <a:r>
              <a:rPr lang="en-US" dirty="0" err="1" smtClean="0"/>
              <a:t>Supercell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6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2015511" y="4537305"/>
            <a:ext cx="877824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Parallelogram 120"/>
          <p:cNvSpPr/>
          <p:nvPr/>
        </p:nvSpPr>
        <p:spPr>
          <a:xfrm>
            <a:off x="4644569" y="1484996"/>
            <a:ext cx="1242421" cy="71206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63" name="Straight Connector 62"/>
            <p:cNvCxnSpPr>
              <a:stCxn id="117" idx="4"/>
              <a:endCxn id="11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117" idx="5"/>
              <a:endCxn id="11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117" idx="3"/>
              <a:endCxn id="11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7" name="Hexagon 11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Isosceles Triangle 11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" name="Oval 96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49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4635482" y="1464457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34783" y="4530661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1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atoms to microns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</a:t>
            </a:r>
            <a:r>
              <a:rPr lang="en-US" b="1" dirty="0" smtClean="0">
                <a:solidFill>
                  <a:srgbClr val="DA6D12"/>
                </a:solidFill>
              </a:rPr>
              <a:t>accurate</a:t>
            </a:r>
            <a:r>
              <a:rPr lang="en-US" dirty="0" smtClean="0">
                <a:solidFill>
                  <a:srgbClr val="FF8117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</a:t>
            </a:r>
            <a:r>
              <a:rPr lang="en-US" b="1" dirty="0" smtClean="0">
                <a:solidFill>
                  <a:srgbClr val="DA6D12"/>
                </a:solidFill>
              </a:rPr>
              <a:t>states</a:t>
            </a:r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3098800" y="3822700"/>
            <a:ext cx="0" cy="67310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0" name="Group 39"/>
          <p:cNvGrpSpPr/>
          <p:nvPr/>
        </p:nvGrpSpPr>
        <p:grpSpPr>
          <a:xfrm>
            <a:off x="1409700" y="2781300"/>
            <a:ext cx="3751899" cy="986220"/>
            <a:chOff x="1016000" y="2743200"/>
            <a:chExt cx="3751899" cy="986220"/>
          </a:xfrm>
        </p:grpSpPr>
        <p:grpSp>
          <p:nvGrpSpPr>
            <p:cNvPr id="39" name="Group 38"/>
            <p:cNvGrpSpPr/>
            <p:nvPr/>
          </p:nvGrpSpPr>
          <p:grpSpPr>
            <a:xfrm>
              <a:off x="1346344" y="2743200"/>
              <a:ext cx="2911474" cy="592520"/>
              <a:chOff x="1181100" y="2743200"/>
              <a:chExt cx="2911474" cy="592520"/>
            </a:xfrm>
          </p:grpSpPr>
          <p:graphicFrame>
            <p:nvGraphicFramePr>
              <p:cNvPr id="36" name="Object 3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989225"/>
                  </p:ext>
                </p:extLst>
              </p:nvPr>
            </p:nvGraphicFramePr>
            <p:xfrm>
              <a:off x="2120899" y="2743200"/>
              <a:ext cx="1971675" cy="584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9163" name="Equation" r:id="rId3" imgW="685800" imgH="203200" progId="Equation.3">
                      <p:embed/>
                    </p:oleObj>
                  </mc:Choice>
                  <mc:Fallback>
                    <p:oleObj name="Equation" r:id="rId3" imgW="685800" imgH="203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120899" y="2743200"/>
                            <a:ext cx="1971675" cy="5842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7" name="TextBox 36"/>
              <p:cNvSpPr txBox="1"/>
              <p:nvPr/>
            </p:nvSpPr>
            <p:spPr>
              <a:xfrm>
                <a:off x="1181100" y="2895600"/>
                <a:ext cx="954558" cy="440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000000"/>
                    </a:solidFill>
                    <a:latin typeface="Helvetica"/>
                    <a:cs typeface="Helvetica"/>
                  </a:rPr>
                  <a:t>Solve</a:t>
                </a:r>
                <a:endParaRPr lang="en-US" dirty="0">
                  <a:solidFill>
                    <a:srgbClr val="000000"/>
                  </a:solidFill>
                  <a:latin typeface="Helvetica"/>
                  <a:cs typeface="Helvetica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016000" y="3289300"/>
              <a:ext cx="3751899" cy="440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better than ~10 </a:t>
              </a:r>
              <a:r>
                <a:rPr lang="en-US" dirty="0" err="1" smtClean="0">
                  <a:solidFill>
                    <a:srgbClr val="000000"/>
                  </a:solidFill>
                  <a:latin typeface="Helvetica"/>
                  <a:cs typeface="Helvetica"/>
                </a:rPr>
                <a:t>meV</a:t>
              </a:r>
              <a:r>
                <a:rPr lang="en-US" dirty="0" smtClean="0">
                  <a:solidFill>
                    <a:srgbClr val="000000"/>
                  </a:solidFill>
                  <a:latin typeface="Helvetica"/>
                  <a:cs typeface="Helvetica"/>
                </a:rPr>
                <a:t>/atom</a:t>
              </a:r>
              <a:endParaRPr lang="en-US" dirty="0">
                <a:solidFill>
                  <a:srgbClr val="000000"/>
                </a:solidFill>
                <a:latin typeface="Helvetica"/>
                <a:cs typeface="Helvetica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 flipV="1">
            <a:off x="5384800" y="5080000"/>
            <a:ext cx="0" cy="411381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191000" y="5389512"/>
            <a:ext cx="3365024" cy="1470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Chemical species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Charge states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Atomic displacement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Strain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7306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2015511" y="4537305"/>
            <a:ext cx="877824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704993" y="3728099"/>
            <a:ext cx="3510410" cy="3082964"/>
            <a:chOff x="0" y="2353183"/>
            <a:chExt cx="4787273" cy="4204349"/>
          </a:xfrm>
        </p:grpSpPr>
        <p:cxnSp>
          <p:nvCxnSpPr>
            <p:cNvPr id="129" name="Straight Connector 128"/>
            <p:cNvCxnSpPr>
              <a:stCxn id="171" idx="4"/>
              <a:endCxn id="171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71" idx="5"/>
              <a:endCxn id="171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171" idx="3"/>
              <a:endCxn id="171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Group 131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71" name="Hexagon 170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Isosceles Triangle 20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Isosceles Triangle 204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Oval 132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3" name="Oval 162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4" name="Oval 163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5" name="Oval 164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6" name="Oval 165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7" name="Oval 166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8" name="Oval 167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99" name="Rectangle 98"/>
          <p:cNvSpPr/>
          <p:nvPr/>
        </p:nvSpPr>
        <p:spPr>
          <a:xfrm rot="18000000">
            <a:off x="6356877" y="4561851"/>
            <a:ext cx="856610" cy="14699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Parallelogram 97"/>
          <p:cNvSpPr/>
          <p:nvPr/>
        </p:nvSpPr>
        <p:spPr>
          <a:xfrm>
            <a:off x="4644569" y="1484996"/>
            <a:ext cx="1242421" cy="712062"/>
          </a:xfrm>
          <a:prstGeom prst="parallelogram">
            <a:avLst>
              <a:gd name="adj" fmla="val 57745"/>
            </a:avLst>
          </a:prstGeom>
          <a:solidFill>
            <a:srgbClr val="D11200">
              <a:alpha val="22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50</a:t>
            </a:fld>
            <a:endParaRPr lang="en-GB"/>
          </a:p>
        </p:txBody>
      </p:sp>
      <p:grpSp>
        <p:nvGrpSpPr>
          <p:cNvPr id="37" name="Group 36"/>
          <p:cNvGrpSpPr/>
          <p:nvPr/>
        </p:nvGrpSpPr>
        <p:grpSpPr>
          <a:xfrm>
            <a:off x="2861545" y="660114"/>
            <a:ext cx="3510410" cy="3082964"/>
            <a:chOff x="0" y="2353183"/>
            <a:chExt cx="4787273" cy="4204349"/>
          </a:xfrm>
        </p:grpSpPr>
        <p:cxnSp>
          <p:nvCxnSpPr>
            <p:cNvPr id="17" name="Straight Connector 16"/>
            <p:cNvCxnSpPr>
              <a:stCxn id="15" idx="4"/>
              <a:endCxn id="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5" idx="5"/>
              <a:endCxn id="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5" idx="3"/>
              <a:endCxn id="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Isosceles Triangle 34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Isosceles Triangle 112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" name="Oval 133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5" name="Oval 13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8" name="Oval 13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9" name="Oval 13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0" name="Oval 13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6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Crystal Configurations</a:t>
            </a:r>
            <a:endParaRPr lang="en-US" dirty="0"/>
          </a:p>
        </p:txBody>
      </p:sp>
      <p:sp>
        <p:nvSpPr>
          <p:cNvPr id="2" name="Arc 1"/>
          <p:cNvSpPr/>
          <p:nvPr/>
        </p:nvSpPr>
        <p:spPr>
          <a:xfrm rot="19563625">
            <a:off x="3453051" y="4609458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/>
          <p:cNvSpPr/>
          <p:nvPr/>
        </p:nvSpPr>
        <p:spPr>
          <a:xfrm flipH="1">
            <a:off x="2260524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>
            <a:off x="4635482" y="1464457"/>
            <a:ext cx="853202" cy="737810"/>
          </a:xfrm>
          <a:custGeom>
            <a:avLst/>
            <a:gdLst>
              <a:gd name="connsiteX0" fmla="*/ 1475619 w 2951238"/>
              <a:gd name="connsiteY0" fmla="*/ 0 h 2552096"/>
              <a:gd name="connsiteX1" fmla="*/ 0 w 2951238"/>
              <a:gd name="connsiteY1" fmla="*/ 2552096 h 2552096"/>
              <a:gd name="connsiteX2" fmla="*/ 0 w 2951238"/>
              <a:gd name="connsiteY2" fmla="*/ 2552096 h 2552096"/>
              <a:gd name="connsiteX3" fmla="*/ 2951238 w 2951238"/>
              <a:gd name="connsiteY3" fmla="*/ 2552096 h 2552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1238" h="2552096">
                <a:moveTo>
                  <a:pt x="1475619" y="0"/>
                </a:moveTo>
                <a:lnTo>
                  <a:pt x="0" y="2552096"/>
                </a:lnTo>
                <a:lnTo>
                  <a:pt x="0" y="2552096"/>
                </a:lnTo>
                <a:lnTo>
                  <a:pt x="2951238" y="2552096"/>
                </a:lnTo>
              </a:path>
            </a:pathLst>
          </a:custGeom>
          <a:ln w="50800">
            <a:solidFill>
              <a:srgbClr val="D11200"/>
            </a:solidFill>
            <a:miter lim="800000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34783" y="4530661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Title 1"/>
          <p:cNvSpPr txBox="1">
            <a:spLocks/>
          </p:cNvSpPr>
          <p:nvPr/>
        </p:nvSpPr>
        <p:spPr>
          <a:xfrm>
            <a:off x="3840515" y="4007750"/>
            <a:ext cx="1722693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202" name="Arc 201"/>
          <p:cNvSpPr/>
          <p:nvPr/>
        </p:nvSpPr>
        <p:spPr>
          <a:xfrm>
            <a:off x="4755747" y="2936404"/>
            <a:ext cx="2217228" cy="2217228"/>
          </a:xfrm>
          <a:prstGeom prst="arc">
            <a:avLst>
              <a:gd name="adj1" fmla="val 17097922"/>
              <a:gd name="adj2" fmla="val 20379753"/>
            </a:avLst>
          </a:prstGeom>
          <a:ln w="1016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itle 1"/>
          <p:cNvSpPr txBox="1">
            <a:spLocks/>
          </p:cNvSpPr>
          <p:nvPr/>
        </p:nvSpPr>
        <p:spPr>
          <a:xfrm>
            <a:off x="6893931" y="3179382"/>
            <a:ext cx="2108958" cy="635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Equivalent!!</a:t>
            </a:r>
            <a:endParaRPr lang="en-US" dirty="0"/>
          </a:p>
        </p:txBody>
      </p:sp>
      <p:grpSp>
        <p:nvGrpSpPr>
          <p:cNvPr id="206" name="Group 205"/>
          <p:cNvGrpSpPr/>
          <p:nvPr/>
        </p:nvGrpSpPr>
        <p:grpSpPr>
          <a:xfrm rot="18000000">
            <a:off x="5025655" y="3763103"/>
            <a:ext cx="3510410" cy="3082964"/>
            <a:chOff x="0" y="2353183"/>
            <a:chExt cx="4787273" cy="4204349"/>
          </a:xfrm>
        </p:grpSpPr>
        <p:cxnSp>
          <p:nvCxnSpPr>
            <p:cNvPr id="207" name="Straight Connector 206"/>
            <p:cNvCxnSpPr>
              <a:stCxn id="230" idx="4"/>
              <a:endCxn id="230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>
              <a:stCxn id="230" idx="5"/>
              <a:endCxn id="230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>
              <a:stCxn id="230" idx="3"/>
              <a:endCxn id="230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oup 209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30" name="Hexagon 229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Isosceles Triangle 230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Isosceles Triangle 231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Oval 210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2" name="Oval 211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3" name="Oval 212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4" name="Oval 213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5" name="Oval 214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6" name="Oval 215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7" name="Oval 216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8" name="Oval 217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9" name="Oval 218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0" name="Oval 219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1" name="Oval 220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2" name="Oval 221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3" name="Oval 222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5" name="Oval 224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6" name="Oval 225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7" name="Oval 226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8" name="Oval 227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9" name="Oval 228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174" name="Freeform 173"/>
          <p:cNvSpPr/>
          <p:nvPr/>
        </p:nvSpPr>
        <p:spPr>
          <a:xfrm rot="18000000">
            <a:off x="6337635" y="4538397"/>
            <a:ext cx="899396" cy="1479313"/>
          </a:xfrm>
          <a:custGeom>
            <a:avLst/>
            <a:gdLst>
              <a:gd name="connsiteX0" fmla="*/ 0 w 705555"/>
              <a:gd name="connsiteY0" fmla="*/ 0 h 973667"/>
              <a:gd name="connsiteX1" fmla="*/ 0 w 705555"/>
              <a:gd name="connsiteY1" fmla="*/ 973667 h 973667"/>
              <a:gd name="connsiteX2" fmla="*/ 705555 w 705555"/>
              <a:gd name="connsiteY2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5555" h="973667">
                <a:moveTo>
                  <a:pt x="0" y="0"/>
                </a:moveTo>
                <a:lnTo>
                  <a:pt x="0" y="973667"/>
                </a:lnTo>
                <a:lnTo>
                  <a:pt x="705555" y="973667"/>
                </a:lnTo>
              </a:path>
            </a:pathLst>
          </a:custGeom>
          <a:ln w="50800">
            <a:solidFill>
              <a:srgbClr val="D112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1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104118" y="5011194"/>
            <a:ext cx="892258" cy="916100"/>
          </a:xfrm>
          <a:prstGeom prst="rect">
            <a:avLst/>
          </a:prstGeom>
          <a:solidFill>
            <a:srgbClr val="0000FF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8900000">
            <a:off x="3175913" y="4365434"/>
            <a:ext cx="1305337" cy="1305337"/>
          </a:xfrm>
          <a:prstGeom prst="rect">
            <a:avLst/>
          </a:prstGeom>
          <a:solidFill>
            <a:srgbClr val="D11200">
              <a:alpha val="1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04117" y="2262885"/>
            <a:ext cx="892258" cy="1832205"/>
          </a:xfrm>
          <a:prstGeom prst="rect">
            <a:avLst/>
          </a:prstGeom>
          <a:solidFill>
            <a:srgbClr val="0080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080204" y="2288476"/>
            <a:ext cx="34889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Represent lattice using column vector matrices: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: primitive </a:t>
            </a:r>
            <a:r>
              <a:rPr lang="en-US" sz="2400" dirty="0"/>
              <a:t>lattice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S: </a:t>
            </a:r>
            <a:r>
              <a:rPr lang="en-US" sz="2400" dirty="0" err="1"/>
              <a:t>supercell</a:t>
            </a:r>
            <a:r>
              <a:rPr lang="en-US" sz="2400" dirty="0"/>
              <a:t> lattice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T: integer </a:t>
            </a:r>
            <a:r>
              <a:rPr lang="en-US" sz="2400" dirty="0" err="1"/>
              <a:t>supercell</a:t>
            </a:r>
            <a:r>
              <a:rPr lang="en-US" sz="2400" dirty="0"/>
              <a:t> transformation matrix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0273" y="2262885"/>
            <a:ext cx="3664412" cy="3664413"/>
            <a:chOff x="1080273" y="2262885"/>
            <a:chExt cx="3664412" cy="3664413"/>
          </a:xfrm>
        </p:grpSpPr>
        <p:grpSp>
          <p:nvGrpSpPr>
            <p:cNvPr id="11" name="Group 10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" name="Straight Connector 19"/>
          <p:cNvCxnSpPr/>
          <p:nvPr/>
        </p:nvCxnSpPr>
        <p:spPr>
          <a:xfrm>
            <a:off x="1080273" y="5011194"/>
            <a:ext cx="0" cy="916102"/>
          </a:xfrm>
          <a:prstGeom prst="line">
            <a:avLst/>
          </a:prstGeom>
          <a:ln w="76200" cmpd="sng">
            <a:solidFill>
              <a:srgbClr val="00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 flipV="1">
            <a:off x="1538325" y="5469245"/>
            <a:ext cx="0" cy="916102"/>
          </a:xfrm>
          <a:prstGeom prst="line">
            <a:avLst/>
          </a:prstGeom>
          <a:ln w="76200" cmpd="sng">
            <a:solidFill>
              <a:srgbClr val="00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90006" y="2262885"/>
            <a:ext cx="0" cy="1860428"/>
          </a:xfrm>
          <a:prstGeom prst="line">
            <a:avLst/>
          </a:prstGeom>
          <a:ln w="76200" cmpd="sng">
            <a:solidFill>
              <a:srgbClr val="008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76200" cmpd="sng">
            <a:solidFill>
              <a:srgbClr val="008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926590" y="5011194"/>
            <a:ext cx="904332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05078" y="4007494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0198" y="3457340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r>
              <a:rPr lang="en-US" sz="2400" baseline="-25000"/>
              <a:t>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90480" y="5941115"/>
            <a:ext cx="44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</a:t>
            </a:r>
            <a:r>
              <a:rPr lang="en-US" sz="2400" baseline="-25000" dirty="0" smtClean="0"/>
              <a:t>1</a:t>
            </a:r>
            <a:endParaRPr lang="en-US" sz="2400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43780" y="5465631"/>
            <a:ext cx="447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4163231" y="5465631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1931" y="5409021"/>
            <a:ext cx="43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2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816811" y="5025013"/>
            <a:ext cx="904332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32050" y="990062"/>
            <a:ext cx="1070414" cy="1013716"/>
          </a:xfrm>
          <a:prstGeom prst="rect">
            <a:avLst/>
          </a:prstGeom>
          <a:solidFill>
            <a:srgbClr val="0080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6044" y="1017390"/>
            <a:ext cx="1002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=P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br>
              <a:rPr lang="en-US" sz="2400" baseline="-250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r>
              <a:rPr lang="en-US" sz="2400" dirty="0">
                <a:solidFill>
                  <a:srgbClr val="000000"/>
                </a:solidFill>
              </a:rPr>
              <a:t>=</a:t>
            </a:r>
            <a:r>
              <a:rPr lang="en-US" sz="2400" dirty="0" smtClean="0">
                <a:solidFill>
                  <a:srgbClr val="000000"/>
                </a:solidFill>
              </a:rPr>
              <a:t>2P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177827" y="5451520"/>
            <a:ext cx="1567284" cy="1013716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04154" y="5492959"/>
            <a:ext cx="1356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=</a:t>
            </a:r>
            <a:r>
              <a:rPr lang="en-US" sz="2400" dirty="0" smtClean="0">
                <a:solidFill>
                  <a:srgbClr val="000000"/>
                </a:solidFill>
              </a:rPr>
              <a:t>P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 smtClean="0">
                <a:solidFill>
                  <a:srgbClr val="000000"/>
                </a:solidFill>
              </a:rPr>
              <a:t>+</a:t>
            </a: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br>
              <a:rPr lang="en-US" sz="2400" baseline="-250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=-P</a:t>
            </a:r>
            <a:r>
              <a:rPr lang="en-US" sz="2400" baseline="-25000" dirty="0" smtClean="0">
                <a:solidFill>
                  <a:srgbClr val="000000"/>
                </a:solidFill>
              </a:rPr>
              <a:t>1</a:t>
            </a:r>
            <a:r>
              <a:rPr lang="en-US" sz="2400" dirty="0">
                <a:solidFill>
                  <a:srgbClr val="000000"/>
                </a:solidFill>
              </a:rPr>
              <a:t>+P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321508"/>
              </p:ext>
            </p:extLst>
          </p:nvPr>
        </p:nvGraphicFramePr>
        <p:xfrm>
          <a:off x="5677607" y="3134784"/>
          <a:ext cx="1961931" cy="689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05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7607" y="3134784"/>
                        <a:ext cx="1961931" cy="689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78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>
            <a:off x="2912479" y="2262885"/>
            <a:ext cx="1832206" cy="1832205"/>
          </a:xfrm>
          <a:prstGeom prst="parallelogram">
            <a:avLst>
              <a:gd name="adj" fmla="val 48875"/>
            </a:avLst>
          </a:prstGeom>
          <a:solidFill>
            <a:srgbClr val="FA6400">
              <a:alpha val="3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104117" y="2262885"/>
            <a:ext cx="892258" cy="1832205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0273" y="2262885"/>
            <a:ext cx="3664412" cy="3664413"/>
            <a:chOff x="1080273" y="2262885"/>
            <a:chExt cx="3664412" cy="3664413"/>
          </a:xfrm>
        </p:grpSpPr>
        <p:grpSp>
          <p:nvGrpSpPr>
            <p:cNvPr id="11" name="Group 10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Straight Connector 24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 flipH="1">
            <a:off x="3370530" y="3637040"/>
            <a:ext cx="0" cy="916102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912479" y="2262885"/>
            <a:ext cx="916103" cy="1857796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080204" y="2288476"/>
            <a:ext cx="3488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supercells:</a:t>
            </a:r>
          </a:p>
          <a:p>
            <a:endParaRPr lang="en-US" sz="2400"/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Linear combination of supercell lattice vectors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869" y="2797989"/>
            <a:ext cx="1663700" cy="38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726" y="3649814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03441" y="3633425"/>
            <a:ext cx="39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S'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2912479" y="3178988"/>
            <a:ext cx="1832206" cy="916102"/>
          </a:xfrm>
          <a:prstGeom prst="rect">
            <a:avLst/>
          </a:prstGeom>
          <a:solidFill>
            <a:srgbClr val="FF66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80273" y="2262885"/>
            <a:ext cx="3664412" cy="3664413"/>
            <a:chOff x="1080273" y="2262885"/>
            <a:chExt cx="3664412" cy="3664413"/>
          </a:xfrm>
        </p:grpSpPr>
        <p:grpSp>
          <p:nvGrpSpPr>
            <p:cNvPr id="11" name="Group 10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/>
          <p:cNvSpPr txBox="1"/>
          <p:nvPr/>
        </p:nvSpPr>
        <p:spPr>
          <a:xfrm>
            <a:off x="5080204" y="2288476"/>
            <a:ext cx="348899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supercells:</a:t>
            </a:r>
          </a:p>
          <a:p>
            <a:endParaRPr lang="en-US" sz="2400"/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Linear combination of symmetrically equivalent supercell lattice vectors </a:t>
            </a:r>
          </a:p>
          <a:p>
            <a:pPr marL="342900" indent="-342900">
              <a:buFont typeface="Arial"/>
              <a:buChar char="•"/>
            </a:pPr>
            <a:r>
              <a:rPr lang="en-US" sz="2400"/>
              <a:t>For a crystal, allowed symmetry operations depends on crystal basis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726" y="3649814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03441" y="3633425"/>
            <a:ext cx="39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S'</a:t>
            </a:r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46" y="2807840"/>
            <a:ext cx="2616200" cy="49530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104117" y="2262885"/>
            <a:ext cx="892258" cy="1832205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2912479" y="4095091"/>
            <a:ext cx="1832206" cy="16388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2912479" y="3178988"/>
            <a:ext cx="16388" cy="916104"/>
          </a:xfrm>
          <a:prstGeom prst="line">
            <a:avLst/>
          </a:prstGeom>
          <a:ln w="76200" cmpd="sng">
            <a:solidFill>
              <a:srgbClr val="FF66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6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Supercell</a:t>
            </a:r>
            <a:r>
              <a:rPr lang="en-US" dirty="0"/>
              <a:t>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82219" y="1600200"/>
            <a:ext cx="8686801" cy="51590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/>
              <a:t>If unit cell lattice, </a:t>
            </a:r>
            <a:r>
              <a:rPr lang="en-US" sz="2600" i="1" dirty="0" smtClean="0">
                <a:latin typeface="Times"/>
                <a:cs typeface="Times"/>
              </a:rPr>
              <a:t>P</a:t>
            </a:r>
            <a:r>
              <a:rPr lang="en-US" sz="2600" dirty="0" smtClean="0"/>
              <a:t>, </a:t>
            </a:r>
            <a:r>
              <a:rPr lang="en-US" sz="2600" dirty="0"/>
              <a:t>is represented as column vector matrix, then </a:t>
            </a:r>
            <a:r>
              <a:rPr lang="en-US" sz="2600" dirty="0" err="1"/>
              <a:t>supercell</a:t>
            </a:r>
            <a:r>
              <a:rPr lang="en-US" sz="2600" dirty="0"/>
              <a:t> lattices, S, are: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i="1" dirty="0" smtClean="0">
                <a:latin typeface="Times"/>
                <a:cs typeface="Times"/>
              </a:rPr>
              <a:t>T</a:t>
            </a:r>
            <a:r>
              <a:rPr lang="en-US" sz="2600" dirty="0" smtClean="0"/>
              <a:t> </a:t>
            </a:r>
            <a:r>
              <a:rPr lang="en-US" sz="2600" dirty="0"/>
              <a:t>is an integer </a:t>
            </a:r>
            <a:r>
              <a:rPr lang="en-US" sz="2600" dirty="0" err="1"/>
              <a:t>supercell</a:t>
            </a:r>
            <a:r>
              <a:rPr lang="en-US" sz="2600" dirty="0"/>
              <a:t> transformation matrix, and </a:t>
            </a:r>
            <a:r>
              <a:rPr lang="en-US" sz="2600" i="1" dirty="0" smtClean="0">
                <a:latin typeface="Times"/>
                <a:cs typeface="Times"/>
              </a:rPr>
              <a:t>S</a:t>
            </a:r>
            <a:r>
              <a:rPr lang="en-US" sz="2600" dirty="0" smtClean="0"/>
              <a:t> has integer volume </a:t>
            </a:r>
            <a:r>
              <a:rPr lang="en-US" sz="2600" dirty="0" err="1">
                <a:latin typeface="Times"/>
                <a:cs typeface="Times"/>
              </a:rPr>
              <a:t>det</a:t>
            </a:r>
            <a:r>
              <a:rPr lang="en-US" sz="2600" dirty="0">
                <a:latin typeface="Times"/>
                <a:cs typeface="Times"/>
              </a:rPr>
              <a:t>(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>
                <a:latin typeface="Times"/>
                <a:cs typeface="Times"/>
              </a:rPr>
              <a:t>)</a:t>
            </a:r>
            <a:r>
              <a:rPr lang="en-US" sz="2600" dirty="0"/>
              <a:t>, relative to the </a:t>
            </a:r>
            <a:r>
              <a:rPr lang="en-US" sz="2600" dirty="0" smtClean="0"/>
              <a:t>primitive </a:t>
            </a:r>
            <a:r>
              <a:rPr lang="en-US" sz="2600" dirty="0"/>
              <a:t>cell. </a:t>
            </a:r>
          </a:p>
          <a:p>
            <a:pPr marL="0" indent="0">
              <a:buNone/>
            </a:pPr>
            <a:r>
              <a:rPr lang="en-US" sz="2600" dirty="0" err="1"/>
              <a:t>Supercells</a:t>
            </a:r>
            <a:r>
              <a:rPr lang="en-US" sz="2600" dirty="0"/>
              <a:t> are equivalent if for some 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/>
              <a:t>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600" dirty="0"/>
              <a:t>At a given volume </a:t>
            </a:r>
            <a:r>
              <a:rPr lang="en-US" sz="2600" dirty="0" smtClean="0"/>
              <a:t>(</a:t>
            </a:r>
            <a:r>
              <a:rPr lang="en-US" sz="2600" dirty="0" err="1">
                <a:latin typeface="Times"/>
                <a:cs typeface="Times"/>
              </a:rPr>
              <a:t>det</a:t>
            </a:r>
            <a:r>
              <a:rPr lang="en-US" sz="2600" dirty="0">
                <a:latin typeface="Times"/>
                <a:cs typeface="Times"/>
              </a:rPr>
              <a:t>(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>
                <a:latin typeface="Times"/>
                <a:cs typeface="Times"/>
              </a:rPr>
              <a:t>)</a:t>
            </a:r>
            <a:r>
              <a:rPr lang="en-US" sz="2600" dirty="0" smtClean="0"/>
              <a:t>)</a:t>
            </a:r>
            <a:r>
              <a:rPr lang="en-US" sz="2600" dirty="0"/>
              <a:t>, loop over possible </a:t>
            </a:r>
            <a:r>
              <a:rPr lang="en-US" sz="2600" i="1" dirty="0">
                <a:latin typeface="Times"/>
                <a:cs typeface="Times"/>
              </a:rPr>
              <a:t>T</a:t>
            </a:r>
            <a:r>
              <a:rPr lang="en-US" sz="2600" dirty="0" smtClean="0"/>
              <a:t> </a:t>
            </a:r>
            <a:r>
              <a:rPr lang="en-US" sz="2600" dirty="0"/>
              <a:t>matrices and use crystal point group operations to check if we've found a new symmetrically </a:t>
            </a:r>
            <a:r>
              <a:rPr lang="en-US" sz="2600" dirty="0" smtClean="0"/>
              <a:t>distinct</a:t>
            </a:r>
            <a:r>
              <a:rPr lang="en-US" sz="2600" dirty="0" smtClean="0"/>
              <a:t> </a:t>
            </a:r>
            <a:r>
              <a:rPr lang="en-US" sz="2600" dirty="0" err="1"/>
              <a:t>supercell</a:t>
            </a:r>
            <a:endParaRPr lang="en-US" sz="2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10" y="4306191"/>
            <a:ext cx="2616200" cy="495300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70075"/>
              </p:ext>
            </p:extLst>
          </p:nvPr>
        </p:nvGraphicFramePr>
        <p:xfrm>
          <a:off x="3153734" y="2486470"/>
          <a:ext cx="1476240" cy="518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4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53734" y="2486470"/>
                        <a:ext cx="1476240" cy="518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45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Supercell enumeration</a:t>
            </a:r>
          </a:p>
        </p:txBody>
      </p:sp>
      <p:pic>
        <p:nvPicPr>
          <p:cNvPr id="3" name="Picture 2" descr="scelC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37" y="773311"/>
            <a:ext cx="5429413" cy="6084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5269" y="2995557"/>
            <a:ext cx="278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SCEL4_1_4_1_0_0_0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63894" y="3457222"/>
            <a:ext cx="0" cy="663222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7669" y="4036959"/>
            <a:ext cx="1152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Volume</a:t>
            </a:r>
            <a:endParaRPr lang="en-US" sz="24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7633019" y="2694125"/>
            <a:ext cx="197554" cy="1723749"/>
          </a:xfrm>
          <a:prstGeom prst="leftBracket">
            <a:avLst/>
          </a:prstGeom>
          <a:ln w="38100" cmpd="sng">
            <a:solidFill>
              <a:srgbClr val="D112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16824" y="3753556"/>
            <a:ext cx="0" cy="828549"/>
          </a:xfrm>
          <a:prstGeom prst="line">
            <a:avLst/>
          </a:prstGeom>
          <a:ln w="76200" cmpd="sng">
            <a:solidFill>
              <a:srgbClr val="FF0000"/>
            </a:solidFill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56601" y="4498620"/>
            <a:ext cx="193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Shape Factors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780" y="1707444"/>
            <a:ext cx="2629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Max an min </a:t>
            </a:r>
            <a:r>
              <a:rPr lang="en-US" sz="2000" dirty="0" err="1" smtClean="0"/>
              <a:t>supercell</a:t>
            </a:r>
            <a:r>
              <a:rPr lang="en-US" sz="2000" dirty="0" smtClean="0"/>
              <a:t> volume can be specified for enumeration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225779" y="4118506"/>
            <a:ext cx="27234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Supercell</a:t>
            </a:r>
            <a:r>
              <a:rPr lang="en-US" sz="2000" dirty="0" smtClean="0"/>
              <a:t> enumeration can be restricted to 1D and 2D. See </a:t>
            </a:r>
            <a:br>
              <a:rPr lang="en-US" sz="2000" dirty="0" smtClean="0"/>
            </a:br>
            <a:r>
              <a:rPr lang="en-US" sz="2000" dirty="0" err="1" smtClean="0">
                <a:latin typeface="Courier"/>
                <a:cs typeface="Courier"/>
              </a:rPr>
              <a:t>casm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 err="1" smtClean="0">
                <a:latin typeface="Courier"/>
                <a:cs typeface="Courier"/>
              </a:rPr>
              <a:t>enum</a:t>
            </a:r>
            <a:r>
              <a:rPr lang="en-US" sz="2000" dirty="0" smtClean="0">
                <a:latin typeface="Courier"/>
                <a:cs typeface="Courier"/>
              </a:rPr>
              <a:t> --help</a:t>
            </a:r>
          </a:p>
          <a:p>
            <a:r>
              <a:rPr lang="en-US" sz="2000" dirty="0" smtClean="0"/>
              <a:t>for details.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468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>
            <a:off x="1104117" y="3199995"/>
            <a:ext cx="892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6200000" flipH="1">
            <a:off x="2938849" y="5051342"/>
            <a:ext cx="1820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 flipH="1">
            <a:off x="2945269" y="5043153"/>
            <a:ext cx="1820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080273" y="5011194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>
            <a:off x="1538325" y="5469245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17391" y="5011196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>
            <a:off x="1559340" y="4554077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6376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562168" y="1830425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912479" y="5011194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840353" y="4120681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>
            <a:off x="3822696" y="5030898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>
            <a:off x="2930136" y="4126566"/>
            <a:ext cx="904332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03975" y="2299262"/>
            <a:ext cx="48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A: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03975" y="2858089"/>
            <a:ext cx="47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B: </a:t>
            </a:r>
          </a:p>
        </p:txBody>
      </p:sp>
      <p:sp>
        <p:nvSpPr>
          <p:cNvPr id="38" name="Oval 37"/>
          <p:cNvSpPr/>
          <p:nvPr/>
        </p:nvSpPr>
        <p:spPr>
          <a:xfrm>
            <a:off x="3636279" y="24306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636279" y="2945686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22803" y="5689372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19975" y="3869980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22803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664693" y="5727452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650877" y="4876439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80204" y="2288476"/>
            <a:ext cx="34889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configurations: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Supercells of the volume 1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29432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H="1">
            <a:off x="1104117" y="3199995"/>
            <a:ext cx="892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6376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 flipH="1">
            <a:off x="1538324" y="3637040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>
            <a:off x="1562168" y="1830425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919975" y="3869980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80204" y="2288476"/>
            <a:ext cx="3488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Equivalent configurations: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Translation maps one configuration onto the other</a:t>
            </a:r>
          </a:p>
        </p:txBody>
      </p:sp>
      <p:sp>
        <p:nvSpPr>
          <p:cNvPr id="31" name="Oval 30"/>
          <p:cNvSpPr/>
          <p:nvPr/>
        </p:nvSpPr>
        <p:spPr>
          <a:xfrm>
            <a:off x="922803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127961" y="5498486"/>
            <a:ext cx="8922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27961" y="456137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20220" y="456137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>
            <a:off x="1562168" y="5935531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>
            <a:off x="1586012" y="4128916"/>
            <a:ext cx="0" cy="916102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43819" y="5317172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46647" y="6212268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810043" y="5512153"/>
            <a:ext cx="0" cy="916102"/>
          </a:xfrm>
          <a:prstGeom prst="line">
            <a:avLst/>
          </a:prstGeom>
          <a:ln w="57150" cmpd="sng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810043" y="4517580"/>
            <a:ext cx="0" cy="916102"/>
          </a:xfrm>
          <a:prstGeom prst="line">
            <a:avLst/>
          </a:prstGeom>
          <a:ln w="57150" cmpd="sng">
            <a:solidFill>
              <a:schemeClr val="tx2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03975" y="2299262"/>
            <a:ext cx="48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3975" y="2858089"/>
            <a:ext cx="47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B: </a:t>
            </a:r>
          </a:p>
        </p:txBody>
      </p:sp>
      <p:sp>
        <p:nvSpPr>
          <p:cNvPr id="29" name="Oval 28"/>
          <p:cNvSpPr/>
          <p:nvPr/>
        </p:nvSpPr>
        <p:spPr>
          <a:xfrm>
            <a:off x="3636279" y="24306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36279" y="2945686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1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 rot="16200000" flipH="1">
            <a:off x="1154332" y="3206405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104118" y="3199995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04117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813879" y="2262886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80273" y="4095091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04117" y="2288476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919975" y="3869980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22803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80203" y="2288476"/>
            <a:ext cx="39415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Equivalent configurations:</a:t>
            </a:r>
          </a:p>
          <a:p>
            <a:endParaRPr lang="en-US" sz="2400"/>
          </a:p>
          <a:p>
            <a:pPr marL="342900" indent="-342900">
              <a:buFont typeface="Arial"/>
              <a:buChar char="•"/>
            </a:pPr>
            <a:r>
              <a:rPr lang="en-US" sz="2400"/>
              <a:t>Rotation or translation maps occupants</a:t>
            </a:r>
          </a:p>
        </p:txBody>
      </p:sp>
      <p:sp>
        <p:nvSpPr>
          <p:cNvPr id="33" name="Oval 32"/>
          <p:cNvSpPr/>
          <p:nvPr/>
        </p:nvSpPr>
        <p:spPr>
          <a:xfrm>
            <a:off x="1815062" y="3884579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814039" y="301868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rot="16200000" flipH="1">
            <a:off x="1146434" y="5548693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096220" y="5542283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96219" y="4605174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05981" y="4605174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72375" y="6437379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96219" y="4630764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12077" y="6212268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14905" y="5360969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807164" y="6226867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806141" y="5360969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rot="16200000" flipH="1">
            <a:off x="3406058" y="5544086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355844" y="5537676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355843" y="460056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65605" y="4600567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331999" y="6432772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355843" y="4626157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3171701" y="6207661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174529" y="5356362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4066788" y="6222260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65765" y="5356362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rot="16200000" flipH="1">
            <a:off x="5700816" y="5510281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650602" y="5503871"/>
            <a:ext cx="17097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50601" y="4566762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360363" y="4566762"/>
            <a:ext cx="0" cy="1832205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5626757" y="6398967"/>
            <a:ext cx="1733606" cy="0"/>
          </a:xfrm>
          <a:prstGeom prst="line">
            <a:avLst/>
          </a:prstGeom>
          <a:ln w="57150" cmpd="sng">
            <a:solidFill>
              <a:srgbClr val="FF0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650601" y="4592352"/>
            <a:ext cx="1709762" cy="0"/>
          </a:xfrm>
          <a:prstGeom prst="line">
            <a:avLst/>
          </a:prstGeom>
          <a:ln w="5715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466459" y="61738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469287" y="5322557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361546" y="6188455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360523" y="5322557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103975" y="2299262"/>
            <a:ext cx="48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A: 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103975" y="2858089"/>
            <a:ext cx="476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B: </a:t>
            </a:r>
          </a:p>
        </p:txBody>
      </p:sp>
      <p:sp>
        <p:nvSpPr>
          <p:cNvPr id="84" name="Oval 83"/>
          <p:cNvSpPr/>
          <p:nvPr/>
        </p:nvSpPr>
        <p:spPr>
          <a:xfrm>
            <a:off x="3636279" y="2430656"/>
            <a:ext cx="362628" cy="362628"/>
          </a:xfrm>
          <a:prstGeom prst="ellipse">
            <a:avLst/>
          </a:prstGeom>
          <a:solidFill>
            <a:srgbClr val="6888DE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636279" y="2945686"/>
            <a:ext cx="362628" cy="362628"/>
          </a:xfrm>
          <a:prstGeom prst="ellipse">
            <a:avLst/>
          </a:prstGeom>
          <a:solidFill>
            <a:srgbClr val="DECC76"/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9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6886" y="1600199"/>
            <a:ext cx="8229600" cy="43546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Enumerate symmetrically unique configurations by:</a:t>
            </a:r>
          </a:p>
          <a:p>
            <a:pPr lvl="1"/>
            <a:r>
              <a:rPr lang="en-US" dirty="0"/>
              <a:t>Loop over possible occupations</a:t>
            </a:r>
          </a:p>
          <a:p>
            <a:pPr lvl="1"/>
            <a:r>
              <a:rPr lang="en-US" dirty="0"/>
              <a:t>Check all factor group operations that keep the </a:t>
            </a:r>
            <a:r>
              <a:rPr lang="en-US" dirty="0" err="1"/>
              <a:t>supercell</a:t>
            </a:r>
            <a:r>
              <a:rPr lang="en-US" dirty="0"/>
              <a:t> lattice vectors unchanged, in combination with all primitive cell translations within the </a:t>
            </a:r>
            <a:r>
              <a:rPr lang="en-US" dirty="0" err="1"/>
              <a:t>supercell</a:t>
            </a:r>
            <a:endParaRPr lang="en-US" dirty="0"/>
          </a:p>
          <a:p>
            <a:pPr lvl="1"/>
            <a:r>
              <a:rPr lang="en-US" dirty="0"/>
              <a:t>If translation within the </a:t>
            </a:r>
            <a:r>
              <a:rPr lang="en-US" dirty="0" err="1"/>
              <a:t>supercell</a:t>
            </a:r>
            <a:r>
              <a:rPr lang="en-US" dirty="0"/>
              <a:t> alone maps all occupants, then it is a </a:t>
            </a:r>
            <a:r>
              <a:rPr lang="en-US" dirty="0" err="1"/>
              <a:t>supercell</a:t>
            </a:r>
            <a:r>
              <a:rPr lang="en-US" dirty="0"/>
              <a:t> of a smaller primitive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2426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87182" y="4287530"/>
            <a:ext cx="6267831" cy="1365456"/>
          </a:xfrm>
          <a:prstGeom prst="rect">
            <a:avLst/>
          </a:prstGeom>
          <a:solidFill>
            <a:schemeClr val="bg1">
              <a:alpha val="79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218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Configuration enumeration</a:t>
            </a:r>
          </a:p>
        </p:txBody>
      </p:sp>
      <p:pic>
        <p:nvPicPr>
          <p:cNvPr id="3" name="Picture 2" descr="configC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74" y="649803"/>
            <a:ext cx="4799729" cy="6123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895" y="1015659"/>
            <a:ext cx="3488990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Configurations are enumerated </a:t>
            </a:r>
            <a:r>
              <a:rPr lang="en-US" sz="2400" dirty="0"/>
              <a:t>ONLY </a:t>
            </a:r>
            <a:r>
              <a:rPr lang="en-US" sz="2400" dirty="0" smtClean="0"/>
              <a:t>in </a:t>
            </a:r>
            <a:r>
              <a:rPr lang="en-US" sz="2400" dirty="0" err="1"/>
              <a:t>supercells</a:t>
            </a:r>
            <a:r>
              <a:rPr lang="en-US" sz="2400" dirty="0"/>
              <a:t> that have been enumerated.</a:t>
            </a:r>
          </a:p>
          <a:p>
            <a:endParaRPr lang="en-US" sz="2400" dirty="0" smtClean="0"/>
          </a:p>
          <a:p>
            <a:r>
              <a:rPr lang="en-US" sz="2400" dirty="0" smtClean="0"/>
              <a:t>You can specify the min and max </a:t>
            </a:r>
            <a:r>
              <a:rPr lang="en-US" sz="2400" dirty="0" err="1" smtClean="0"/>
              <a:t>supercell</a:t>
            </a:r>
            <a:r>
              <a:rPr lang="en-US" sz="2400" dirty="0" smtClean="0"/>
              <a:t> volumes, or specify a </a:t>
            </a:r>
            <a:r>
              <a:rPr lang="en-US" sz="2400" dirty="0" err="1" smtClean="0"/>
              <a:t>supercell</a:t>
            </a:r>
            <a:r>
              <a:rPr lang="en-US" sz="2400" dirty="0" smtClean="0"/>
              <a:t> explicitly.</a:t>
            </a:r>
          </a:p>
          <a:p>
            <a:endParaRPr lang="en-US" sz="2400" dirty="0"/>
          </a:p>
          <a:p>
            <a:r>
              <a:rPr lang="en-US" sz="2400" dirty="0"/>
              <a:t>CAUTION: The number of unique configurations that fit in a </a:t>
            </a:r>
            <a:r>
              <a:rPr lang="en-US" sz="2400" dirty="0" err="1"/>
              <a:t>supercell</a:t>
            </a:r>
            <a:r>
              <a:rPr lang="en-US" sz="2400" dirty="0"/>
              <a:t> grows exponentially with </a:t>
            </a:r>
            <a:r>
              <a:rPr lang="en-US" sz="2400" dirty="0" err="1"/>
              <a:t>supercell</a:t>
            </a:r>
            <a:r>
              <a:rPr lang="en-US" sz="2400" dirty="0"/>
              <a:t> volume.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846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Configuration visualization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27667"/>
            <a:ext cx="8435622" cy="53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Set up environment: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 smtClean="0">
                <a:latin typeface="Courier"/>
                <a:cs typeface="Courier"/>
              </a:rPr>
              <a:t>	</a:t>
            </a:r>
            <a:r>
              <a:rPr lang="en-US" sz="2000" dirty="0" err="1" smtClean="0">
                <a:latin typeface="Courier"/>
                <a:cs typeface="Courier"/>
              </a:rPr>
              <a:t>casm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settings --set-view-command '</a:t>
            </a:r>
            <a:r>
              <a:rPr lang="en-US" sz="2000" dirty="0" err="1">
                <a:latin typeface="Courier"/>
                <a:cs typeface="Courier"/>
              </a:rPr>
              <a:t>casm.view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smtClean="0">
                <a:latin typeface="Courier"/>
                <a:cs typeface="Courier"/>
              </a:rPr>
              <a:t>VESTA’</a:t>
            </a:r>
          </a:p>
          <a:p>
            <a:pPr marL="0" indent="0">
              <a:buNone/>
            </a:pP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Try with one or more configuration names: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000" dirty="0" err="1" smtClean="0">
                <a:latin typeface="Courier"/>
                <a:cs typeface="Courier"/>
              </a:rPr>
              <a:t>casm</a:t>
            </a:r>
            <a:r>
              <a:rPr lang="en-US" sz="2000" dirty="0" smtClean="0">
                <a:latin typeface="Courier"/>
                <a:cs typeface="Courier"/>
              </a:rPr>
              <a:t> </a:t>
            </a:r>
            <a:r>
              <a:rPr lang="en-US" sz="2000" dirty="0">
                <a:latin typeface="Courier"/>
                <a:cs typeface="Courier"/>
              </a:rPr>
              <a:t>view SCEL4_2_2_1_0_0_1/25 </a:t>
            </a:r>
            <a:endParaRPr lang="en-US" sz="20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6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Composition metrics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3222" y="762000"/>
            <a:ext cx="8229600" cy="5364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/>
              <a:t>Each configuration has a </a:t>
            </a:r>
            <a:r>
              <a:rPr lang="en-US" sz="2800" i="1" dirty="0" smtClean="0"/>
              <a:t>composition</a:t>
            </a:r>
            <a:r>
              <a:rPr lang="en-US" sz="2800" dirty="0" smtClean="0"/>
              <a:t>, and there are various ways to measure it:</a:t>
            </a:r>
          </a:p>
          <a:p>
            <a:pPr marL="0" indent="0">
              <a:buNone/>
            </a:pPr>
            <a:r>
              <a:rPr lang="en-US" sz="2800" dirty="0" err="1" smtClean="0"/>
              <a:t>atom_frac</a:t>
            </a:r>
            <a:r>
              <a:rPr lang="en-US" sz="2800" dirty="0" smtClean="0"/>
              <a:t>: </a:t>
            </a:r>
            <a:r>
              <a:rPr lang="en-US" sz="2800" dirty="0" err="1" smtClean="0"/>
              <a:t>atom_frac</a:t>
            </a:r>
            <a:r>
              <a:rPr lang="en-US" sz="2800" dirty="0" smtClean="0"/>
              <a:t>(Au), </a:t>
            </a:r>
            <a:r>
              <a:rPr lang="en-US" sz="2800" dirty="0" err="1" smtClean="0"/>
              <a:t>atom_frac</a:t>
            </a:r>
            <a:r>
              <a:rPr lang="en-US" sz="2800" dirty="0" smtClean="0"/>
              <a:t>(Cu), etc.</a:t>
            </a:r>
          </a:p>
          <a:p>
            <a:pPr lvl="1"/>
            <a:r>
              <a:rPr lang="en-US" sz="2400" dirty="0" smtClean="0"/>
              <a:t>Number of Au, Cu, etc., divided by total number of atoms. Vacancies are ignored.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comp_n</a:t>
            </a:r>
            <a:r>
              <a:rPr lang="en-US" sz="2800" dirty="0" smtClean="0"/>
              <a:t>: </a:t>
            </a:r>
            <a:r>
              <a:rPr lang="en-US" sz="2800" dirty="0" err="1" smtClean="0"/>
              <a:t>comp_n</a:t>
            </a:r>
            <a:r>
              <a:rPr lang="en-US" sz="2800" dirty="0" smtClean="0"/>
              <a:t>(Au), </a:t>
            </a:r>
            <a:r>
              <a:rPr lang="en-US" sz="2800" dirty="0" err="1" smtClean="0"/>
              <a:t>comp_n</a:t>
            </a:r>
            <a:r>
              <a:rPr lang="en-US" sz="2800" dirty="0" smtClean="0"/>
              <a:t>(Cu), etc.</a:t>
            </a:r>
          </a:p>
          <a:p>
            <a:pPr lvl="1"/>
            <a:r>
              <a:rPr lang="en-US" sz="2400" dirty="0" smtClean="0"/>
              <a:t>Number of Au, Cu, etc., divided by number of primitive cells (volume). Accounts for vacancies.</a:t>
            </a:r>
          </a:p>
          <a:p>
            <a:pPr marL="0" indent="0">
              <a:buNone/>
            </a:pPr>
            <a:r>
              <a:rPr lang="en-US" sz="2800" dirty="0"/>
              <a:t>comp: comp(a), comp(b), etc.</a:t>
            </a:r>
          </a:p>
          <a:p>
            <a:pPr lvl="1"/>
            <a:r>
              <a:rPr lang="en-US" sz="2400" dirty="0"/>
              <a:t>Primitive-cell-based formula parameters (e.g., </a:t>
            </a:r>
            <a:r>
              <a:rPr lang="en-US" sz="2400" dirty="0" err="1"/>
              <a:t>Au</a:t>
            </a:r>
            <a:r>
              <a:rPr lang="en-US" sz="2400" baseline="-25000" dirty="0" err="1"/>
              <a:t>a</a:t>
            </a:r>
            <a:r>
              <a:rPr lang="en-US" sz="2400" dirty="0" err="1"/>
              <a:t>Cu</a:t>
            </a:r>
            <a:r>
              <a:rPr lang="en-US" sz="2400" baseline="-25000" dirty="0" err="1"/>
              <a:t>b</a:t>
            </a:r>
            <a:r>
              <a:rPr lang="en-US" sz="2400" dirty="0" err="1"/>
              <a:t>Pt</a:t>
            </a:r>
            <a:r>
              <a:rPr lang="en-US" sz="2400" baseline="-25000" dirty="0"/>
              <a:t>(1-a-b)</a:t>
            </a:r>
            <a:r>
              <a:rPr lang="en-US" sz="2400" dirty="0"/>
              <a:t>), determined by user-specified composition </a:t>
            </a:r>
            <a:r>
              <a:rPr lang="en-US" sz="2400" dirty="0" smtClean="0"/>
              <a:t>axes. Accounts for vacancies.</a:t>
            </a:r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>When vacancies are present, ‘</a:t>
            </a:r>
            <a:r>
              <a:rPr lang="en-US" sz="2800" dirty="0" err="1" smtClean="0"/>
              <a:t>atom_frac</a:t>
            </a:r>
            <a:r>
              <a:rPr lang="en-US" sz="2800" dirty="0" smtClean="0"/>
              <a:t>’ is qualitatively different from ‘</a:t>
            </a:r>
            <a:r>
              <a:rPr lang="en-US" sz="2800" dirty="0" err="1" smtClean="0"/>
              <a:t>comp_n</a:t>
            </a:r>
            <a:r>
              <a:rPr lang="en-US" sz="2800" dirty="0" smtClean="0"/>
              <a:t>’ and ‘comp’</a:t>
            </a:r>
            <a:endParaRPr lang="en-US" sz="28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302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" y="774941"/>
            <a:ext cx="4934656" cy="3568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01" y="773819"/>
            <a:ext cx="4937759" cy="3570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Specifying composition axes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1318" y="564181"/>
            <a:ext cx="25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Binary Compound: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3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1" y="774941"/>
            <a:ext cx="4934656" cy="3568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601" y="773819"/>
            <a:ext cx="4937759" cy="35705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Specifying composition axes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92485" y="4068109"/>
            <a:ext cx="8362817" cy="2726337"/>
            <a:chOff x="-341900" y="3724115"/>
            <a:chExt cx="9208296" cy="3001971"/>
          </a:xfrm>
        </p:grpSpPr>
        <p:sp>
          <p:nvSpPr>
            <p:cNvPr id="5" name="Isosceles Triangle 4"/>
            <p:cNvSpPr/>
            <p:nvPr/>
          </p:nvSpPr>
          <p:spPr>
            <a:xfrm>
              <a:off x="3428999" y="4176890"/>
              <a:ext cx="2556934" cy="2204253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32199" y="3724115"/>
              <a:ext cx="536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Au</a:t>
              </a:r>
              <a:endParaRPr lang="en-US" sz="2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38043" y="6196477"/>
              <a:ext cx="4551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Pt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309" y="6224699"/>
              <a:ext cx="510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Cu</a:t>
              </a:r>
              <a:endParaRPr lang="en-US" sz="2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600" y="5780929"/>
              <a:ext cx="2264938" cy="57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D11200"/>
                  </a:solidFill>
                </a:rPr>
                <a:t>Cu</a:t>
              </a:r>
              <a:r>
                <a:rPr lang="en-US" sz="2800" b="1" baseline="-25000" dirty="0" smtClean="0">
                  <a:solidFill>
                    <a:srgbClr val="D11200"/>
                  </a:solidFill>
                </a:rPr>
                <a:t>1-a-b</a:t>
              </a:r>
              <a:r>
                <a:rPr lang="en-US" sz="2800" b="1" dirty="0" smtClean="0">
                  <a:solidFill>
                    <a:srgbClr val="D11200"/>
                  </a:solidFill>
                </a:rPr>
                <a:t>Au</a:t>
              </a:r>
              <a:r>
                <a:rPr lang="en-US" sz="2800" b="1" baseline="-25000" dirty="0" smtClean="0">
                  <a:solidFill>
                    <a:srgbClr val="D11200"/>
                  </a:solidFill>
                </a:rPr>
                <a:t>b</a:t>
              </a:r>
              <a:r>
                <a:rPr lang="en-US" sz="2800" b="1" dirty="0">
                  <a:solidFill>
                    <a:srgbClr val="D11200"/>
                  </a:solidFill>
                </a:rPr>
                <a:t>Pt</a:t>
              </a:r>
              <a:r>
                <a:rPr lang="en-US" sz="2800" b="1" baseline="-25000" dirty="0">
                  <a:solidFill>
                    <a:srgbClr val="D11200"/>
                  </a:solidFill>
                </a:rPr>
                <a:t>a</a:t>
              </a:r>
              <a:endParaRPr lang="en-US" sz="2800" b="1" dirty="0">
                <a:solidFill>
                  <a:srgbClr val="D112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04268" y="5700166"/>
              <a:ext cx="2262128" cy="57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8000"/>
                  </a:solidFill>
                </a:rPr>
                <a:t>Cu</a:t>
              </a:r>
              <a:r>
                <a:rPr lang="en-US" sz="2800" b="1" baseline="-25000" dirty="0" smtClean="0">
                  <a:solidFill>
                    <a:srgbClr val="008000"/>
                  </a:solidFill>
                </a:rPr>
                <a:t>b</a:t>
              </a:r>
              <a:r>
                <a:rPr lang="en-US" sz="2800" b="1" dirty="0" smtClean="0">
                  <a:solidFill>
                    <a:srgbClr val="008000"/>
                  </a:solidFill>
                </a:rPr>
                <a:t>Au</a:t>
              </a:r>
              <a:r>
                <a:rPr lang="en-US" sz="2800" b="1" baseline="-25000" dirty="0" smtClean="0">
                  <a:solidFill>
                    <a:srgbClr val="008000"/>
                  </a:solidFill>
                </a:rPr>
                <a:t>a</a:t>
              </a:r>
              <a:r>
                <a:rPr lang="en-US" sz="2800" b="1" dirty="0" smtClean="0">
                  <a:solidFill>
                    <a:srgbClr val="008000"/>
                  </a:solidFill>
                </a:rPr>
                <a:t>Pt</a:t>
              </a:r>
              <a:r>
                <a:rPr lang="en-US" sz="2800" b="1" baseline="-25000" dirty="0" smtClean="0">
                  <a:solidFill>
                    <a:srgbClr val="008000"/>
                  </a:solidFill>
                </a:rPr>
                <a:t>1-a-b</a:t>
              </a:r>
              <a:endParaRPr lang="en-US" sz="2800" b="1" dirty="0">
                <a:solidFill>
                  <a:srgbClr val="008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3428999" y="6565809"/>
              <a:ext cx="677333" cy="0"/>
            </a:xfrm>
            <a:prstGeom prst="straightConnector1">
              <a:avLst/>
            </a:prstGeom>
            <a:ln w="76200">
              <a:solidFill>
                <a:srgbClr val="D112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8000000">
              <a:off x="3090332" y="5910238"/>
              <a:ext cx="677333" cy="0"/>
            </a:xfrm>
            <a:prstGeom prst="straightConnector1">
              <a:avLst/>
            </a:prstGeom>
            <a:ln w="76200">
              <a:solidFill>
                <a:srgbClr val="D112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5308600" y="6565809"/>
              <a:ext cx="677333" cy="0"/>
            </a:xfrm>
            <a:prstGeom prst="straightConnector1">
              <a:avLst/>
            </a:prstGeom>
            <a:ln w="76200">
              <a:solidFill>
                <a:srgbClr val="008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3600000" flipH="1">
              <a:off x="5634583" y="5956851"/>
              <a:ext cx="677333" cy="0"/>
            </a:xfrm>
            <a:prstGeom prst="straightConnector1">
              <a:avLst/>
            </a:prstGeom>
            <a:ln w="76200">
              <a:solidFill>
                <a:srgbClr val="008000"/>
              </a:solidFill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5520905" y="5200346"/>
              <a:ext cx="33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8000"/>
                  </a:solidFill>
                </a:rPr>
                <a:t>a</a:t>
              </a:r>
              <a:endParaRPr lang="en-US" sz="2400" b="1" dirty="0">
                <a:solidFill>
                  <a:srgbClr val="008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55003" y="6264421"/>
              <a:ext cx="34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8000"/>
                  </a:solidFill>
                </a:rPr>
                <a:t>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6332" y="6264421"/>
              <a:ext cx="33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D11200"/>
                  </a:solidFill>
                </a:rPr>
                <a:t>a</a:t>
              </a:r>
              <a:endParaRPr lang="en-US" sz="2400" b="1" dirty="0">
                <a:solidFill>
                  <a:srgbClr val="D112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55999" y="5246959"/>
              <a:ext cx="3498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D11200"/>
                  </a:solidFill>
                </a:rPr>
                <a:t>b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341900" y="3868024"/>
              <a:ext cx="2732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00"/>
                  </a:solidFill>
                </a:rPr>
                <a:t>Ternary Compound: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71318" y="564181"/>
            <a:ext cx="256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Binary Compound:</a:t>
            </a:r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28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Specifying composition axes</a:t>
            </a:r>
          </a:p>
        </p:txBody>
      </p:sp>
      <p:pic>
        <p:nvPicPr>
          <p:cNvPr id="3" name="Picture 2" descr="compC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9" y="990600"/>
            <a:ext cx="6935327" cy="4611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40658" y="36957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dirty="0"/>
              <a:t>Zr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b="1" baseline="-25000" dirty="0"/>
              <a:t>2a</a:t>
            </a:r>
            <a:r>
              <a:rPr lang="en-US" b="1" dirty="0"/>
              <a:t>[</a:t>
            </a:r>
            <a:r>
              <a:rPr lang="en-US" b="1" dirty="0" err="1"/>
              <a:t>Va</a:t>
            </a:r>
            <a:r>
              <a:rPr lang="en-US" b="1" dirty="0"/>
              <a:t>]</a:t>
            </a:r>
            <a:r>
              <a:rPr lang="en-US" b="1" baseline="-25000" dirty="0"/>
              <a:t>2(1-a)</a:t>
            </a:r>
          </a:p>
          <a:p>
            <a:pPr algn="r"/>
            <a:r>
              <a:rPr lang="en-US" b="1" dirty="0"/>
              <a:t>Zr</a:t>
            </a:r>
            <a:r>
              <a:rPr lang="en-US" b="1" baseline="-25000" dirty="0"/>
              <a:t>2</a:t>
            </a:r>
            <a:r>
              <a:rPr lang="en-US" b="1" dirty="0"/>
              <a:t>O</a:t>
            </a:r>
            <a:r>
              <a:rPr lang="en-US" b="1" baseline="-25000" dirty="0"/>
              <a:t>2(1-a)</a:t>
            </a:r>
            <a:r>
              <a:rPr lang="en-US" b="1" dirty="0"/>
              <a:t>[</a:t>
            </a:r>
            <a:r>
              <a:rPr lang="en-US" b="1" dirty="0" err="1"/>
              <a:t>Va</a:t>
            </a:r>
            <a:r>
              <a:rPr lang="en-US" b="1" dirty="0"/>
              <a:t>]</a:t>
            </a:r>
            <a:r>
              <a:rPr lang="en-US" b="1" baseline="-25000" dirty="0"/>
              <a:t>2a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778000" y="6170555"/>
            <a:ext cx="53904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/>
              <a:t>NOTE: </a:t>
            </a:r>
            <a:r>
              <a:rPr lang="en-US" b="1" dirty="0" err="1" smtClean="0">
                <a:latin typeface="Courier"/>
                <a:cs typeface="Courier"/>
              </a:rPr>
              <a:t>prim.json</a:t>
            </a:r>
            <a:r>
              <a:rPr lang="en-US" b="1" dirty="0" smtClean="0"/>
              <a:t> </a:t>
            </a:r>
            <a:r>
              <a:rPr lang="en-US" b="1" dirty="0"/>
              <a:t>determines formula unit (2 </a:t>
            </a:r>
            <a:r>
              <a:rPr lang="en-US" b="1" dirty="0" err="1"/>
              <a:t>Zr</a:t>
            </a:r>
            <a:r>
              <a:rPr lang="en-US" b="1" dirty="0"/>
              <a:t>)</a:t>
            </a:r>
          </a:p>
          <a:p>
            <a:pPr algn="r"/>
            <a:endParaRPr lang="en-US" b="1" dirty="0"/>
          </a:p>
          <a:p>
            <a:pPr algn="r"/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957710" y="3955253"/>
            <a:ext cx="677333" cy="0"/>
          </a:xfrm>
          <a:prstGeom prst="straightConnector1">
            <a:avLst/>
          </a:prstGeom>
          <a:ln w="76200">
            <a:solidFill>
              <a:srgbClr val="0080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957710" y="4192319"/>
            <a:ext cx="677333" cy="0"/>
          </a:xfrm>
          <a:prstGeom prst="straightConnector1">
            <a:avLst/>
          </a:prstGeom>
          <a:ln w="76200">
            <a:solidFill>
              <a:srgbClr val="D11200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1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667" y="1411111"/>
            <a:ext cx="7874000" cy="3062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4666" y="697785"/>
            <a:ext cx="9002889" cy="616021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-US" sz="2800" dirty="0" smtClean="0"/>
              <a:t>Project </a:t>
            </a:r>
            <a:r>
              <a:rPr lang="en-US" sz="2800" dirty="0"/>
              <a:t>data is managed according to the parameters, settings, and timeline that it depends </a:t>
            </a:r>
            <a:r>
              <a:rPr lang="en-US" sz="2800" dirty="0" smtClean="0"/>
              <a:t>on: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 </a:t>
            </a:r>
            <a:r>
              <a:rPr lang="en-US" sz="2400" dirty="0"/>
              <a:t>	</a:t>
            </a:r>
            <a:r>
              <a:rPr lang="en-US" sz="2400" dirty="0" smtClean="0"/>
              <a:t>DFT parameters and setting (XC functional, </a:t>
            </a:r>
            <a:r>
              <a:rPr lang="en-US" sz="2400" dirty="0" err="1" smtClean="0"/>
              <a:t>pseudopotential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			convergence parameters, etc.)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‘property’	The particular quantity being measured (</a:t>
            </a:r>
            <a:r>
              <a:rPr lang="en-US" sz="2400" dirty="0" err="1" smtClean="0"/>
              <a:t>formation_energy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			</a:t>
            </a:r>
            <a:r>
              <a:rPr lang="en-US" sz="2400" dirty="0" err="1" smtClean="0"/>
              <a:t>volume_relaxation</a:t>
            </a:r>
            <a:r>
              <a:rPr lang="en-US" sz="2400" dirty="0" smtClean="0"/>
              <a:t>, etc.)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‘ref’ 			Baseline reference used for measuring quantity (zero-point of </a:t>
            </a:r>
            <a:br>
              <a:rPr lang="en-US" sz="2400" dirty="0" smtClean="0"/>
            </a:br>
            <a:r>
              <a:rPr lang="en-US" sz="2400" dirty="0" smtClean="0"/>
              <a:t>			energy, reference volume, etc.)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</a:t>
            </a:r>
            <a:r>
              <a:rPr lang="en-US" sz="2400" dirty="0" err="1" smtClean="0"/>
              <a:t>bset</a:t>
            </a:r>
            <a:r>
              <a:rPr lang="en-US" sz="2400" dirty="0" smtClean="0"/>
              <a:t>’ </a:t>
            </a:r>
            <a:r>
              <a:rPr lang="en-US" sz="2400" dirty="0"/>
              <a:t>	</a:t>
            </a:r>
            <a:r>
              <a:rPr lang="en-US" sz="2400" dirty="0" smtClean="0"/>
              <a:t>	Basis functions used to “fingerprint” configurations and in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			terms of which the property model is expressed .</a:t>
            </a:r>
          </a:p>
          <a:p>
            <a:pPr marL="457200" lvl="1" indent="0">
              <a:lnSpc>
                <a:spcPct val="115000"/>
              </a:lnSpc>
              <a:buNone/>
            </a:pPr>
            <a:r>
              <a:rPr lang="en-US" sz="2400" dirty="0" smtClean="0"/>
              <a:t>‘</a:t>
            </a:r>
            <a:r>
              <a:rPr lang="en-US" sz="2400" dirty="0" err="1" smtClean="0"/>
              <a:t>eci</a:t>
            </a:r>
            <a:r>
              <a:rPr lang="en-US" sz="2400" dirty="0" smtClean="0"/>
              <a:t>’			The model parameters (</a:t>
            </a:r>
            <a:r>
              <a:rPr lang="en-US" sz="2400" b="1" dirty="0" smtClean="0"/>
              <a:t>e</a:t>
            </a:r>
            <a:r>
              <a:rPr lang="en-US" sz="2400" dirty="0" smtClean="0"/>
              <a:t>ffective </a:t>
            </a:r>
            <a:r>
              <a:rPr lang="en-US" sz="2400" b="1" dirty="0" smtClean="0"/>
              <a:t>c</a:t>
            </a:r>
            <a:r>
              <a:rPr lang="en-US" sz="2400" dirty="0" smtClean="0"/>
              <a:t>luster </a:t>
            </a:r>
            <a:r>
              <a:rPr lang="en-US" sz="2400" b="1" dirty="0" smtClean="0"/>
              <a:t>i</a:t>
            </a:r>
            <a:r>
              <a:rPr lang="en-US" sz="2400" dirty="0" smtClean="0"/>
              <a:t>nteractions) used to</a:t>
            </a:r>
            <a:br>
              <a:rPr lang="en-US" sz="2400" dirty="0" smtClean="0"/>
            </a:br>
            <a:r>
              <a:rPr lang="en-US" sz="2400" dirty="0" smtClean="0"/>
              <a:t>			predict a particular property in terms of a particular basis set.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800" dirty="0" smtClean="0"/>
              <a:t>Manage and create settings profiles from the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settings’ command. A ‘default’ profile is created during project initialized.</a:t>
            </a:r>
          </a:p>
          <a:p>
            <a:pPr marL="0" indent="0">
              <a:lnSpc>
                <a:spcPct val="115000"/>
              </a:lnSpc>
              <a:buNone/>
            </a:pPr>
            <a:r>
              <a:rPr lang="en-US" sz="2800" dirty="0" smtClean="0"/>
              <a:t>Ex:</a:t>
            </a:r>
          </a:p>
          <a:p>
            <a:pPr marL="457200" lvl="1">
              <a:lnSpc>
                <a:spcPct val="115000"/>
              </a:lnSpc>
            </a:pPr>
            <a:r>
              <a:rPr lang="en-US" sz="2400" dirty="0" smtClean="0"/>
              <a:t>DFT-calculated properties: Depend on 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’, ‘property’, and sometimes ‘ref’</a:t>
            </a:r>
          </a:p>
          <a:p>
            <a:pPr marL="457200" lvl="1">
              <a:lnSpc>
                <a:spcPct val="115000"/>
              </a:lnSpc>
            </a:pPr>
            <a:r>
              <a:rPr lang="en-US" sz="2400" dirty="0" smtClean="0"/>
              <a:t>Cluster expansion/physics model: Depends on 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’, ‘property’, ‘ref’, ‘</a:t>
            </a:r>
            <a:r>
              <a:rPr lang="en-US" sz="2400" dirty="0" err="1" smtClean="0"/>
              <a:t>bset</a:t>
            </a:r>
            <a:r>
              <a:rPr lang="en-US" sz="2400" dirty="0" smtClean="0"/>
              <a:t>’</a:t>
            </a:r>
          </a:p>
          <a:p>
            <a:pPr marL="457200" lvl="1">
              <a:lnSpc>
                <a:spcPct val="115000"/>
              </a:lnSpc>
            </a:pPr>
            <a:r>
              <a:rPr lang="en-US" sz="2400" dirty="0" smtClean="0"/>
              <a:t>Predicted properties and Monte Carlo Data: Depend on ‘</a:t>
            </a:r>
            <a:r>
              <a:rPr lang="en-US" sz="2400" dirty="0" err="1" smtClean="0"/>
              <a:t>calctype</a:t>
            </a:r>
            <a:r>
              <a:rPr lang="en-US" sz="2400" dirty="0" smtClean="0"/>
              <a:t>’, ‘property’, ‘ref’, ‘</a:t>
            </a:r>
            <a:r>
              <a:rPr lang="en-US" sz="2400" dirty="0" err="1" smtClean="0"/>
              <a:t>bset</a:t>
            </a:r>
            <a:r>
              <a:rPr lang="en-US" sz="2400" dirty="0" smtClean="0"/>
              <a:t>’, and ‘</a:t>
            </a:r>
            <a:r>
              <a:rPr lang="en-US" sz="2400" dirty="0" err="1" smtClean="0"/>
              <a:t>eci</a:t>
            </a:r>
            <a:r>
              <a:rPr lang="en-US" sz="2400" dirty="0" smtClean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8584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Management Workflow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1301452" y="1243285"/>
            <a:ext cx="6286711" cy="5122957"/>
            <a:chOff x="2653620" y="1148830"/>
            <a:chExt cx="5696632" cy="4642099"/>
          </a:xfrm>
        </p:grpSpPr>
        <p:grpSp>
          <p:nvGrpSpPr>
            <p:cNvPr id="27" name="Group 26"/>
            <p:cNvGrpSpPr/>
            <p:nvPr/>
          </p:nvGrpSpPr>
          <p:grpSpPr>
            <a:xfrm>
              <a:off x="6414232" y="5189143"/>
              <a:ext cx="1622778" cy="601786"/>
              <a:chOff x="6470676" y="5090366"/>
              <a:chExt cx="1622778" cy="601786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6470676" y="5090366"/>
                <a:ext cx="1622778" cy="601786"/>
              </a:xfrm>
              <a:prstGeom prst="roundRect">
                <a:avLst>
                  <a:gd name="adj" fmla="val 8975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558140" y="5221982"/>
                <a:ext cx="1447850" cy="32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Info/Analysis</a:t>
                </a:r>
                <a:endParaRPr lang="en-US" sz="1700" b="1" dirty="0"/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4890963" y="3976873"/>
              <a:ext cx="1185332" cy="1185332"/>
            </a:xfrm>
            <a:prstGeom prst="ellipse">
              <a:avLst/>
            </a:prstGeom>
            <a:solidFill>
              <a:srgbClr val="8CD657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459842" y="1148830"/>
              <a:ext cx="2039056" cy="2145728"/>
              <a:chOff x="5940777" y="1210952"/>
              <a:chExt cx="2384778" cy="2509537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940777" y="1231074"/>
                <a:ext cx="2384777" cy="2489415"/>
              </a:xfrm>
              <a:prstGeom prst="roundRect">
                <a:avLst>
                  <a:gd name="adj" fmla="val 8975"/>
                </a:avLst>
              </a:prstGeom>
              <a:solidFill>
                <a:srgbClr val="6888DE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6286499" y="1210952"/>
                <a:ext cx="1693333" cy="652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Configuration Database</a:t>
                </a:r>
                <a:endParaRPr lang="en-US" sz="1700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5940777" y="1899347"/>
                <a:ext cx="2384778" cy="1761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/>
                  <a:t>Records configurations that have been enumerated or imported to a project and their associated data</a:t>
                </a:r>
                <a:endParaRPr lang="en-US" sz="1700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653620" y="3586753"/>
              <a:ext cx="1622778" cy="1781591"/>
              <a:chOff x="2653620" y="3586753"/>
              <a:chExt cx="1622778" cy="178159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653620" y="3586753"/>
                <a:ext cx="1622778" cy="1781591"/>
              </a:xfrm>
              <a:prstGeom prst="roundRect">
                <a:avLst>
                  <a:gd name="adj" fmla="val 8975"/>
                </a:avLst>
              </a:prstGeom>
              <a:solidFill>
                <a:srgbClr val="E2595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741084" y="3631985"/>
                <a:ext cx="1447850" cy="55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Configuration Selection</a:t>
                </a:r>
                <a:endParaRPr lang="en-US" sz="17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714991" y="4234682"/>
                <a:ext cx="1500037" cy="1031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dirty="0" smtClean="0"/>
                  <a:t>References to subset of the configuration database.</a:t>
                </a:r>
                <a:endParaRPr lang="en-US" sz="1700" dirty="0"/>
              </a:p>
            </p:txBody>
          </p:sp>
        </p:grpSp>
        <p:sp>
          <p:nvSpPr>
            <p:cNvPr id="11" name="Right Arrow 10"/>
            <p:cNvSpPr/>
            <p:nvPr/>
          </p:nvSpPr>
          <p:spPr>
            <a:xfrm>
              <a:off x="4205844" y="4375792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FCE56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8062348">
              <a:off x="4070416" y="3301185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FCE56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55445" y="4262904"/>
              <a:ext cx="1447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CASM</a:t>
              </a:r>
              <a:endParaRPr lang="en-US" sz="2800" b="1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428343" y="3290422"/>
              <a:ext cx="1622778" cy="601786"/>
              <a:chOff x="6470676" y="3431532"/>
              <a:chExt cx="1622778" cy="60178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6470676" y="3431532"/>
                <a:ext cx="1622778" cy="601786"/>
              </a:xfrm>
              <a:prstGeom prst="roundRect">
                <a:avLst>
                  <a:gd name="adj" fmla="val 8975"/>
                </a:avLst>
              </a:prstGeom>
              <a:solidFill>
                <a:srgbClr val="E2595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558140" y="3434430"/>
                <a:ext cx="1447850" cy="55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Configuration Selection</a:t>
                </a:r>
                <a:endParaRPr lang="en-US" sz="1700" b="1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727474" y="4246331"/>
              <a:ext cx="1622778" cy="601786"/>
              <a:chOff x="6727474" y="4316886"/>
              <a:chExt cx="1622778" cy="601786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6727474" y="4316886"/>
                <a:ext cx="1622778" cy="601786"/>
              </a:xfrm>
              <a:prstGeom prst="roundRect">
                <a:avLst>
                  <a:gd name="adj" fmla="val 8975"/>
                </a:avLst>
              </a:prstGeom>
              <a:solidFill>
                <a:srgbClr val="DECC7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 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814938" y="4448502"/>
                <a:ext cx="1447850" cy="32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700" b="1" dirty="0" smtClean="0"/>
                  <a:t>Job Dispatch</a:t>
                </a:r>
                <a:endParaRPr lang="en-US" sz="1700" b="1" dirty="0"/>
              </a:p>
            </p:txBody>
          </p:sp>
        </p:grpSp>
        <p:sp>
          <p:nvSpPr>
            <p:cNvPr id="15" name="Right Arrow 14"/>
            <p:cNvSpPr/>
            <p:nvPr/>
          </p:nvSpPr>
          <p:spPr>
            <a:xfrm rot="19314283">
              <a:off x="5811346" y="3801998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6200000">
              <a:off x="5095753" y="3397846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6042480" y="4353837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2250377">
              <a:off x="5843574" y="4884091"/>
              <a:ext cx="783897" cy="432287"/>
            </a:xfrm>
            <a:prstGeom prst="rightArrow">
              <a:avLst>
                <a:gd name="adj1" fmla="val 50000"/>
                <a:gd name="adj2" fmla="val 63057"/>
              </a:avLst>
            </a:prstGeom>
            <a:solidFill>
              <a:srgbClr val="A07BFC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13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selections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491" y="697785"/>
            <a:ext cx="8686800" cy="6043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CASM query syntax </a:t>
            </a:r>
            <a:r>
              <a:rPr lang="en-US" sz="2800" dirty="0" smtClean="0"/>
              <a:t>provides simple interface to explore, screen, and select configurations.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select --set </a:t>
            </a:r>
            <a:r>
              <a:rPr lang="ru-RU" sz="2800" dirty="0">
                <a:latin typeface="Courier"/>
                <a:cs typeface="Courier"/>
              </a:rPr>
              <a:t>"</a:t>
            </a:r>
            <a:r>
              <a:rPr lang="en-US" sz="2800" dirty="0" err="1" smtClean="0">
                <a:latin typeface="Courier"/>
                <a:cs typeface="Courier"/>
              </a:rPr>
              <a:t>eq</a:t>
            </a:r>
            <a:r>
              <a:rPr lang="en-US" sz="2800" dirty="0" smtClean="0">
                <a:latin typeface="Courier"/>
                <a:cs typeface="Courier"/>
              </a:rPr>
              <a:t>(</a:t>
            </a:r>
            <a:r>
              <a:rPr lang="en-US" sz="2800" dirty="0" err="1" smtClean="0">
                <a:latin typeface="Courier"/>
                <a:cs typeface="Courier"/>
              </a:rPr>
              <a:t>scel_size</a:t>
            </a:r>
            <a:r>
              <a:rPr lang="en-US" sz="2800" dirty="0" smtClean="0">
                <a:latin typeface="Courier"/>
                <a:cs typeface="Courier"/>
              </a:rPr>
              <a:t>, 4)</a:t>
            </a:r>
            <a:r>
              <a:rPr lang="ru-RU" sz="2800" dirty="0" smtClean="0">
                <a:latin typeface="Courier"/>
                <a:cs typeface="Courier"/>
              </a:rPr>
              <a:t>"</a:t>
            </a:r>
            <a:endParaRPr lang="en-US" sz="2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2800" dirty="0" smtClean="0"/>
              <a:t>will select all configurations the belong to </a:t>
            </a:r>
            <a:r>
              <a:rPr lang="en-US" sz="2800" dirty="0" err="1" smtClean="0"/>
              <a:t>supercells</a:t>
            </a:r>
            <a:r>
              <a:rPr lang="en-US" sz="2800" dirty="0" smtClean="0"/>
              <a:t> of volume 4 (relative to primitive cell)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Many configuration properties are supported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scel_size</a:t>
            </a:r>
            <a:r>
              <a:rPr lang="en-US" sz="2400" dirty="0" smtClean="0"/>
              <a:t>’ 				Integer volume of </a:t>
            </a:r>
            <a:r>
              <a:rPr lang="en-US" sz="2400" dirty="0" err="1" smtClean="0"/>
              <a:t>supercell</a:t>
            </a:r>
            <a:r>
              <a:rPr lang="en-US" sz="2400" dirty="0" smtClean="0"/>
              <a:t> that contains the configuration</a:t>
            </a:r>
          </a:p>
          <a:p>
            <a:pPr lvl="1"/>
            <a:r>
              <a:rPr lang="en-US" sz="2400" dirty="0" smtClean="0"/>
              <a:t>‘comp(a)’, ‘comp(b)’, etc.		The chemical composition, in terms of composition axes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atom_frac</a:t>
            </a:r>
            <a:r>
              <a:rPr lang="en-US" sz="2400" dirty="0" smtClean="0"/>
              <a:t>(Au)’, etc.     		The atomic fraction of a particular specie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is_calculated</a:t>
            </a:r>
            <a:r>
              <a:rPr lang="en-US" sz="2400" dirty="0" smtClean="0"/>
              <a:t>’                 		True if DFT data exists for the configuration</a:t>
            </a:r>
          </a:p>
          <a:p>
            <a:pPr lvl="1"/>
            <a:r>
              <a:rPr lang="en-US" sz="2400" dirty="0" smtClean="0"/>
              <a:t>‘</a:t>
            </a:r>
            <a:r>
              <a:rPr lang="en-US" sz="2400" dirty="0" err="1" smtClean="0"/>
              <a:t>formation_energy</a:t>
            </a:r>
            <a:r>
              <a:rPr lang="en-US" sz="2400" dirty="0" smtClean="0"/>
              <a:t>’        		DFT formation energy (if calculated)</a:t>
            </a:r>
          </a:p>
          <a:p>
            <a:pPr lvl="1"/>
            <a:r>
              <a:rPr lang="en-US" sz="2400" dirty="0" smtClean="0"/>
              <a:t>‘volume relaxation            		Change in volume due to relaxation (expressed as V/V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</a:t>
            </a:r>
          </a:p>
          <a:p>
            <a:pPr marL="0" indent="0">
              <a:buFont typeface="Arial"/>
              <a:buNone/>
            </a:pPr>
            <a:r>
              <a:rPr lang="is-IS" sz="2800" dirty="0" smtClean="0"/>
              <a:t>… </a:t>
            </a:r>
            <a:r>
              <a:rPr lang="en-US" sz="2800" dirty="0" smtClean="0"/>
              <a:t>and many others (for full listing see 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select --help properties</a:t>
            </a:r>
            <a:r>
              <a:rPr lang="en-US" sz="2800" dirty="0" smtClean="0"/>
              <a:t>)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Properties can be related and compared via operators</a:t>
            </a:r>
            <a:endParaRPr lang="en-US" sz="2800" dirty="0"/>
          </a:p>
          <a:p>
            <a:pPr lvl="1"/>
            <a:r>
              <a:rPr lang="en-US" sz="2400" dirty="0" smtClean="0"/>
              <a:t>arithmetic</a:t>
            </a:r>
            <a:r>
              <a:rPr lang="en-US" sz="2400" dirty="0"/>
              <a:t>			</a:t>
            </a:r>
            <a:r>
              <a:rPr lang="en-US" sz="2400" dirty="0" smtClean="0"/>
              <a:t>	add, subtract, multiply, divide, </a:t>
            </a:r>
            <a:r>
              <a:rPr lang="en-US" sz="2400" dirty="0" err="1" smtClean="0"/>
              <a:t>sqrt</a:t>
            </a:r>
            <a:r>
              <a:rPr lang="en-US" sz="2400" dirty="0" smtClean="0"/>
              <a:t>, </a:t>
            </a:r>
            <a:r>
              <a:rPr lang="en-US" sz="2400" dirty="0" err="1" smtClean="0"/>
              <a:t>exp</a:t>
            </a:r>
            <a:endParaRPr lang="en-US" sz="2400" dirty="0" smtClean="0"/>
          </a:p>
          <a:p>
            <a:pPr lvl="1"/>
            <a:r>
              <a:rPr lang="en-US" sz="2400" dirty="0" smtClean="0"/>
              <a:t>comparison				equality, less-than, greater-than, etc.</a:t>
            </a:r>
          </a:p>
          <a:p>
            <a:pPr lvl="1"/>
            <a:r>
              <a:rPr lang="en-US" sz="2400" dirty="0" smtClean="0"/>
              <a:t>logical					AND, OR, NOT, etc.</a:t>
            </a:r>
          </a:p>
          <a:p>
            <a:pPr lvl="1"/>
            <a:r>
              <a:rPr lang="en-US" sz="2400" dirty="0" smtClean="0"/>
              <a:t>ranges					min, max, and others</a:t>
            </a:r>
          </a:p>
          <a:p>
            <a:pPr lvl="1"/>
            <a:r>
              <a:rPr lang="en-US" sz="2400" dirty="0" smtClean="0"/>
              <a:t>text					search and match with regular expressions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800" dirty="0" smtClean="0"/>
              <a:t>for documentation see </a:t>
            </a:r>
            <a:r>
              <a:rPr lang="en-US" sz="2800" dirty="0" err="1">
                <a:latin typeface="Courier"/>
                <a:cs typeface="Courier"/>
              </a:rPr>
              <a:t>casm</a:t>
            </a:r>
            <a:r>
              <a:rPr lang="en-US" sz="2800" dirty="0">
                <a:latin typeface="Courier"/>
                <a:cs typeface="Courier"/>
              </a:rPr>
              <a:t> select --help </a:t>
            </a:r>
            <a:r>
              <a:rPr lang="en-US" sz="2800" dirty="0" smtClean="0">
                <a:latin typeface="Courier"/>
                <a:cs typeface="Courier"/>
              </a:rPr>
              <a:t>operators</a:t>
            </a:r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74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selections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491" y="649803"/>
            <a:ext cx="8686800" cy="6208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900" b="1" dirty="0" smtClean="0"/>
              <a:t>Selections can be edited and combined using ‘</a:t>
            </a:r>
            <a:r>
              <a:rPr lang="en-US" sz="2900" b="1" dirty="0" err="1" smtClean="0"/>
              <a:t>casm</a:t>
            </a:r>
            <a:r>
              <a:rPr lang="en-US" sz="2900" b="1" dirty="0" smtClean="0"/>
              <a:t> select’</a:t>
            </a:r>
            <a:endParaRPr lang="en-US" sz="2900" dirty="0" smtClean="0"/>
          </a:p>
          <a:p>
            <a:pPr marL="0" indent="0">
              <a:buFont typeface="Arial"/>
              <a:buNone/>
            </a:pPr>
            <a:r>
              <a:rPr lang="en-US" sz="2900" dirty="0" smtClean="0"/>
              <a:t>The ‘MASTER’ selection is stored in the configuration database and is the default selection for most operations. A selection can be redirected to a file using </a:t>
            </a:r>
            <a:r>
              <a:rPr lang="en-US" sz="2600" dirty="0" smtClean="0">
                <a:latin typeface="Courier"/>
                <a:cs typeface="Courier"/>
              </a:rPr>
              <a:t>--output &lt;filename&gt;</a:t>
            </a: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900" dirty="0" smtClean="0"/>
              <a:t>Selection(s) to be operated can be read from a file using </a:t>
            </a:r>
            <a:r>
              <a:rPr lang="en-US" sz="2900" dirty="0" smtClean="0">
                <a:latin typeface="Courier"/>
                <a:cs typeface="Courier"/>
              </a:rPr>
              <a:t>--</a:t>
            </a:r>
            <a:r>
              <a:rPr lang="en-US" sz="2900" dirty="0" err="1" smtClean="0">
                <a:latin typeface="Courier"/>
                <a:cs typeface="Courier"/>
              </a:rPr>
              <a:t>configs</a:t>
            </a:r>
            <a:r>
              <a:rPr lang="en-US" sz="2900" dirty="0" smtClean="0">
                <a:latin typeface="Courier"/>
                <a:cs typeface="Courier"/>
              </a:rPr>
              <a:t> &lt;filename&gt;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Edit selections using CASM query syntax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 &lt;query&gt;	Create a selection from scratch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--set-on &lt;query&gt;	Set ‘selected’ from false to true if &lt;query&gt; is true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--set-off &lt;query&gt;	Set ‘selected’ from true to false if &lt;query&gt; is true</a:t>
            </a:r>
          </a:p>
          <a:p>
            <a:pPr marL="0" indent="0">
              <a:buNone/>
            </a:pPr>
            <a:r>
              <a:rPr lang="en-US" sz="2900" dirty="0"/>
              <a:t>Combine selections using logical operators (AND, OR, NOT, XOR</a:t>
            </a:r>
            <a:r>
              <a:rPr lang="en-US" sz="2900" dirty="0" smtClean="0"/>
              <a:t>)</a:t>
            </a:r>
            <a:endParaRPr lang="en-US" sz="2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8978" y="1568090"/>
            <a:ext cx="5493221" cy="3123596"/>
            <a:chOff x="1472278" y="1428998"/>
            <a:chExt cx="7661533" cy="43565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78" y="1428998"/>
              <a:ext cx="7661533" cy="43565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67338" y="1712552"/>
              <a:ext cx="1661661" cy="3974226"/>
            </a:xfrm>
            <a:prstGeom prst="rect">
              <a:avLst/>
            </a:prstGeom>
            <a:solidFill>
              <a:srgbClr val="0080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9715" y="1712552"/>
              <a:ext cx="904063" cy="3974225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11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104613"/>
              </p:ext>
            </p:extLst>
          </p:nvPr>
        </p:nvGraphicFramePr>
        <p:xfrm>
          <a:off x="284956" y="1685875"/>
          <a:ext cx="8574088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87" name="Equation" r:id="rId3" imgW="3175000" imgH="241300" progId="Equation.3">
                  <p:embed/>
                </p:oleObj>
              </mc:Choice>
              <mc:Fallback>
                <p:oleObj name="Equation" r:id="rId3" imgW="3175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956" y="1685875"/>
                        <a:ext cx="8574088" cy="652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41687" y="2440305"/>
            <a:ext cx="4460626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Must be invariant to symmetry!!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7182" y="4287530"/>
            <a:ext cx="6267831" cy="1365456"/>
          </a:xfrm>
          <a:prstGeom prst="rect">
            <a:avLst/>
          </a:prstGeom>
          <a:solidFill>
            <a:schemeClr val="bg1">
              <a:alpha val="79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/>
          </a:p>
        </p:txBody>
      </p:sp>
      <p:sp>
        <p:nvSpPr>
          <p:cNvPr id="13" name="Freeform 12"/>
          <p:cNvSpPr/>
          <p:nvPr/>
        </p:nvSpPr>
        <p:spPr>
          <a:xfrm flipH="1">
            <a:off x="3890817" y="1235364"/>
            <a:ext cx="762426" cy="434792"/>
          </a:xfrm>
          <a:custGeom>
            <a:avLst/>
            <a:gdLst>
              <a:gd name="connsiteX0" fmla="*/ 0 w 1270043"/>
              <a:gd name="connsiteY0" fmla="*/ 547893 h 547893"/>
              <a:gd name="connsiteX1" fmla="*/ 12451 w 1270043"/>
              <a:gd name="connsiteY1" fmla="*/ 24904 h 547893"/>
              <a:gd name="connsiteX2" fmla="*/ 1270043 w 1270043"/>
              <a:gd name="connsiteY2" fmla="*/ 0 h 547893"/>
              <a:gd name="connsiteX0" fmla="*/ 0 w 1270043"/>
              <a:gd name="connsiteY0" fmla="*/ 547893 h 547893"/>
              <a:gd name="connsiteX1" fmla="*/ 24902 w 1270043"/>
              <a:gd name="connsiteY1" fmla="*/ 12452 h 547893"/>
              <a:gd name="connsiteX2" fmla="*/ 1270043 w 1270043"/>
              <a:gd name="connsiteY2" fmla="*/ 0 h 547893"/>
              <a:gd name="connsiteX0" fmla="*/ 0 w 1270043"/>
              <a:gd name="connsiteY0" fmla="*/ 547893 h 547893"/>
              <a:gd name="connsiteX1" fmla="*/ 12451 w 1270043"/>
              <a:gd name="connsiteY1" fmla="*/ 12452 h 547893"/>
              <a:gd name="connsiteX2" fmla="*/ 1270043 w 1270043"/>
              <a:gd name="connsiteY2" fmla="*/ 0 h 547893"/>
              <a:gd name="connsiteX0" fmla="*/ 476499 w 1746542"/>
              <a:gd name="connsiteY0" fmla="*/ 732291 h 732291"/>
              <a:gd name="connsiteX1" fmla="*/ 0 w 1746542"/>
              <a:gd name="connsiteY1" fmla="*/ 0 h 732291"/>
              <a:gd name="connsiteX2" fmla="*/ 1746542 w 1746542"/>
              <a:gd name="connsiteY2" fmla="*/ 184398 h 732291"/>
              <a:gd name="connsiteX0" fmla="*/ 0 w 1270043"/>
              <a:gd name="connsiteY0" fmla="*/ 547893 h 547893"/>
              <a:gd name="connsiteX1" fmla="*/ 298201 w 1270043"/>
              <a:gd name="connsiteY1" fmla="*/ 285502 h 547893"/>
              <a:gd name="connsiteX2" fmla="*/ 1270043 w 1270043"/>
              <a:gd name="connsiteY2" fmla="*/ 0 h 547893"/>
              <a:gd name="connsiteX0" fmla="*/ 0 w 1270043"/>
              <a:gd name="connsiteY0" fmla="*/ 547893 h 547893"/>
              <a:gd name="connsiteX1" fmla="*/ 6101 w 1270043"/>
              <a:gd name="connsiteY1" fmla="*/ 12452 h 547893"/>
              <a:gd name="connsiteX2" fmla="*/ 1270043 w 1270043"/>
              <a:gd name="connsiteY2" fmla="*/ 0 h 547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43" h="547893">
                <a:moveTo>
                  <a:pt x="0" y="547893"/>
                </a:moveTo>
                <a:cubicBezTo>
                  <a:pt x="2034" y="369413"/>
                  <a:pt x="4067" y="190932"/>
                  <a:pt x="6101" y="12452"/>
                </a:cubicBezTo>
                <a:lnTo>
                  <a:pt x="1270043" y="0"/>
                </a:lnTo>
              </a:path>
            </a:pathLst>
          </a:custGeom>
          <a:ln w="76200" cmpd="sng">
            <a:solidFill>
              <a:schemeClr val="tx1"/>
            </a:solidFill>
            <a:headEnd type="triangle"/>
            <a:tailEnd type="none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385699" y="987886"/>
            <a:ext cx="1467770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Unknown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4181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376908" y="1497535"/>
            <a:ext cx="2555429" cy="3187353"/>
          </a:xfrm>
          <a:prstGeom prst="roundRect">
            <a:avLst>
              <a:gd name="adj" fmla="val 4518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Working with selections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17491" y="649803"/>
            <a:ext cx="8686800" cy="620819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900" b="1" dirty="0" smtClean="0"/>
              <a:t>Selections can be edited and combined using ‘</a:t>
            </a:r>
            <a:r>
              <a:rPr lang="en-US" sz="2900" b="1" dirty="0" err="1" smtClean="0"/>
              <a:t>casm</a:t>
            </a:r>
            <a:r>
              <a:rPr lang="en-US" sz="2900" b="1" dirty="0" smtClean="0"/>
              <a:t> select’</a:t>
            </a:r>
            <a:endParaRPr lang="en-US" sz="2900" dirty="0" smtClean="0"/>
          </a:p>
          <a:p>
            <a:pPr marL="0" indent="0">
              <a:buFont typeface="Arial"/>
              <a:buNone/>
            </a:pPr>
            <a:r>
              <a:rPr lang="en-US" sz="2900" dirty="0" smtClean="0"/>
              <a:t>The ‘MASTER’ selection is stored in the configuration database and is the default selection for most operations. A selection can be redirected to a file using </a:t>
            </a:r>
            <a:r>
              <a:rPr lang="en-US" sz="2600" dirty="0" smtClean="0">
                <a:latin typeface="Courier"/>
                <a:cs typeface="Courier"/>
              </a:rPr>
              <a:t>--output &lt;filename&gt;</a:t>
            </a: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endParaRPr lang="en-US" sz="2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900" dirty="0" smtClean="0"/>
              <a:t>Selection(s) to be operated can be read from a file using </a:t>
            </a:r>
            <a:r>
              <a:rPr lang="en-US" sz="2900" dirty="0" smtClean="0">
                <a:latin typeface="Courier"/>
                <a:cs typeface="Courier"/>
              </a:rPr>
              <a:t>--</a:t>
            </a:r>
            <a:r>
              <a:rPr lang="en-US" sz="2900" dirty="0" err="1" smtClean="0">
                <a:latin typeface="Courier"/>
                <a:cs typeface="Courier"/>
              </a:rPr>
              <a:t>configs</a:t>
            </a:r>
            <a:r>
              <a:rPr lang="en-US" sz="2900" dirty="0" smtClean="0">
                <a:latin typeface="Courier"/>
                <a:cs typeface="Courier"/>
              </a:rPr>
              <a:t> &lt;filename&gt;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 smtClean="0"/>
              <a:t>Edit selections using CASM query syntax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 &lt;query&gt;	Create a selection from scratch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--set-on &lt;query&gt;	Set ‘selected’ from false to true if &lt;query&gt; is true</a:t>
            </a:r>
          </a:p>
          <a:p>
            <a:pPr marL="0" indent="0">
              <a:buNone/>
            </a:pPr>
            <a:r>
              <a:rPr lang="en-US" sz="2900" dirty="0"/>
              <a:t>	</a:t>
            </a:r>
            <a:r>
              <a:rPr lang="en-US" sz="2900" dirty="0" err="1" smtClean="0"/>
              <a:t>casm</a:t>
            </a:r>
            <a:r>
              <a:rPr lang="en-US" sz="2900" dirty="0" smtClean="0"/>
              <a:t> select --set-off &lt;query&gt;	Set ‘selected’ from true to false if &lt;query&gt; is true</a:t>
            </a:r>
          </a:p>
          <a:p>
            <a:pPr marL="0" indent="0">
              <a:buNone/>
            </a:pPr>
            <a:r>
              <a:rPr lang="en-US" sz="2900" dirty="0"/>
              <a:t>Combine selections using logical operators (AND, OR, NOT, XOR</a:t>
            </a:r>
            <a:r>
              <a:rPr lang="en-US" sz="2900" dirty="0" smtClean="0"/>
              <a:t>)</a:t>
            </a:r>
            <a:endParaRPr lang="en-US" sz="29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8978" y="1568090"/>
            <a:ext cx="5493221" cy="3123596"/>
            <a:chOff x="1472278" y="1428998"/>
            <a:chExt cx="7661533" cy="43565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278" y="1428998"/>
              <a:ext cx="7661533" cy="43565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67338" y="1712552"/>
              <a:ext cx="1661661" cy="3974226"/>
            </a:xfrm>
            <a:prstGeom prst="rect">
              <a:avLst/>
            </a:prstGeom>
            <a:solidFill>
              <a:srgbClr val="0080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639715" y="1712552"/>
              <a:ext cx="904063" cy="3974225"/>
            </a:xfrm>
            <a:prstGeom prst="rect">
              <a:avLst/>
            </a:prstGeom>
            <a:solidFill>
              <a:srgbClr val="D11200">
                <a:alpha val="22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6391019" y="1610423"/>
            <a:ext cx="2555429" cy="30744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dirty="0" smtClean="0"/>
              <a:t>Predefined selections:</a:t>
            </a:r>
          </a:p>
          <a:p>
            <a:pPr marL="182880" indent="-182880"/>
            <a:r>
              <a:rPr lang="en-US" sz="1800" dirty="0" smtClean="0"/>
              <a:t>‘ALL’: specifies the total configuration database.</a:t>
            </a:r>
          </a:p>
          <a:p>
            <a:pPr marL="182880" indent="-182880"/>
            <a:r>
              <a:rPr lang="en-US" sz="1800" dirty="0" smtClean="0"/>
              <a:t>‘CALCULATED’: specifies all configurations for which DFT data exist.</a:t>
            </a:r>
          </a:p>
          <a:p>
            <a:pPr marL="182880" indent="-182880"/>
            <a:r>
              <a:rPr lang="en-US" sz="1800" dirty="0" smtClean="0"/>
              <a:t>‘NONE’: equivalent to ‘ALL’ but with all ‘selected’ bits set to 0</a:t>
            </a:r>
            <a:endParaRPr lang="en-US" sz="14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2059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CASM Query Syntax, Part II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6380" y="697785"/>
            <a:ext cx="8925287" cy="604379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/>
              <a:t>CASM query syntax </a:t>
            </a:r>
            <a:r>
              <a:rPr lang="en-US" sz="2800" dirty="0" smtClean="0"/>
              <a:t>provides simple interface to </a:t>
            </a:r>
            <a:r>
              <a:rPr lang="en-US" sz="2800" b="1" dirty="0" smtClean="0"/>
              <a:t>explore</a:t>
            </a:r>
            <a:r>
              <a:rPr lang="en-US" sz="2800" dirty="0" smtClean="0"/>
              <a:t>, </a:t>
            </a:r>
            <a:r>
              <a:rPr lang="en-US" sz="2800" b="1" dirty="0" smtClean="0"/>
              <a:t>screen</a:t>
            </a:r>
            <a:r>
              <a:rPr lang="en-US" sz="2800" dirty="0" smtClean="0"/>
              <a:t>, and select configurations.</a:t>
            </a:r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r>
              <a:rPr lang="en-US" sz="2800" dirty="0" smtClean="0"/>
              <a:t>Use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query’ to print properties of selected configurations (supports JSON and CSV)</a:t>
            </a: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query --columns "comp(</a:t>
            </a:r>
            <a:r>
              <a:rPr lang="en-US" sz="2800" dirty="0">
                <a:latin typeface="Courier"/>
                <a:cs typeface="Courier"/>
              </a:rPr>
              <a:t>a</a:t>
            </a:r>
            <a:r>
              <a:rPr lang="en-US" sz="2800" dirty="0" smtClean="0">
                <a:latin typeface="Courier"/>
                <a:cs typeface="Courier"/>
              </a:rPr>
              <a:t>)" "</a:t>
            </a:r>
            <a:r>
              <a:rPr lang="en-US" sz="2800" dirty="0" err="1" smtClean="0">
                <a:latin typeface="Courier"/>
                <a:cs typeface="Courier"/>
              </a:rPr>
              <a:t>formation_energy</a:t>
            </a:r>
            <a:r>
              <a:rPr lang="en-US" sz="2800" dirty="0" smtClean="0">
                <a:latin typeface="Courier"/>
                <a:cs typeface="Courier"/>
              </a:rPr>
              <a:t>" --</a:t>
            </a:r>
            <a:r>
              <a:rPr lang="en-US" sz="2800" dirty="0" err="1" smtClean="0">
                <a:latin typeface="Courier"/>
                <a:cs typeface="Courier"/>
              </a:rPr>
              <a:t>configs</a:t>
            </a:r>
            <a:r>
              <a:rPr lang="en-US" sz="2800" dirty="0" smtClean="0">
                <a:latin typeface="Courier"/>
                <a:cs typeface="Courier"/>
              </a:rPr>
              <a:t> </a:t>
            </a:r>
            <a:r>
              <a:rPr lang="en-US" sz="2800" dirty="0" err="1" smtClean="0">
                <a:latin typeface="Courier"/>
                <a:cs typeface="Courier"/>
              </a:rPr>
              <a:t>select.csv</a:t>
            </a:r>
            <a:endParaRPr lang="en-US" sz="2800" dirty="0" smtClean="0">
              <a:latin typeface="Courier"/>
              <a:cs typeface="Courier"/>
            </a:endParaRPr>
          </a:p>
          <a:p>
            <a:pPr marL="0" indent="0">
              <a:buFont typeface="Arial"/>
              <a:buNone/>
            </a:pPr>
            <a:r>
              <a:rPr lang="en-US" sz="2800" dirty="0" smtClean="0"/>
              <a:t>will print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select’-style CSV output to the screen:</a:t>
            </a:r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endParaRPr lang="en-US" sz="2800" dirty="0"/>
          </a:p>
          <a:p>
            <a:pPr marL="0" indent="0">
              <a:buFont typeface="Arial"/>
              <a:buNone/>
            </a:pPr>
            <a:r>
              <a:rPr lang="en-US" sz="2800" dirty="0" smtClean="0"/>
              <a:t>output can be redirected to a file with </a:t>
            </a:r>
            <a:r>
              <a:rPr lang="en-US" sz="2800" dirty="0" smtClean="0">
                <a:latin typeface="Courier"/>
                <a:cs typeface="Courier"/>
              </a:rPr>
              <a:t>--output &lt;filename&gt;</a:t>
            </a:r>
          </a:p>
          <a:p>
            <a:pPr marL="0" indent="0">
              <a:buFont typeface="Arial"/>
              <a:buNone/>
            </a:pPr>
            <a:endParaRPr lang="en-US" sz="2800" dirty="0" smtClean="0"/>
          </a:p>
          <a:p>
            <a:pPr marL="0" indent="0">
              <a:buFont typeface="Arial"/>
              <a:buNone/>
            </a:pPr>
            <a:r>
              <a:rPr lang="en-US" sz="2800" dirty="0" smtClean="0"/>
              <a:t>Query syntax can also be used to screen configurations at the enumeration stage, so they don’t pollute the configuration database.</a:t>
            </a:r>
          </a:p>
          <a:p>
            <a:pPr marL="0" indent="0">
              <a:buFont typeface="Arial"/>
              <a:buNone/>
            </a:pPr>
            <a:r>
              <a:rPr lang="en-US" sz="2800" dirty="0" smtClean="0"/>
              <a:t>Example: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err="1" smtClean="0">
                <a:latin typeface="Courier"/>
                <a:cs typeface="Courier"/>
              </a:rPr>
              <a:t>casm</a:t>
            </a:r>
            <a:r>
              <a:rPr lang="en-US" sz="2800" dirty="0" smtClean="0">
                <a:latin typeface="Courier"/>
                <a:cs typeface="Courier"/>
              </a:rPr>
              <a:t> </a:t>
            </a:r>
            <a:r>
              <a:rPr lang="en-US" sz="2800" dirty="0" err="1" smtClean="0">
                <a:latin typeface="Courier"/>
                <a:cs typeface="Courier"/>
              </a:rPr>
              <a:t>enum</a:t>
            </a:r>
            <a:r>
              <a:rPr lang="en-US" sz="2800" dirty="0" smtClean="0">
                <a:latin typeface="Courier"/>
                <a:cs typeface="Courier"/>
              </a:rPr>
              <a:t> --configurations --all --</a:t>
            </a:r>
            <a:r>
              <a:rPr lang="en-US" sz="2800" dirty="0">
                <a:latin typeface="Courier"/>
                <a:cs typeface="Courier"/>
              </a:rPr>
              <a:t>filter "</a:t>
            </a:r>
            <a:r>
              <a:rPr lang="en-US" sz="2800" dirty="0" err="1">
                <a:latin typeface="Courier"/>
                <a:cs typeface="Courier"/>
              </a:rPr>
              <a:t>lt</a:t>
            </a:r>
            <a:r>
              <a:rPr lang="en-US" sz="2800" dirty="0" smtClean="0">
                <a:latin typeface="Courier"/>
                <a:cs typeface="Courier"/>
              </a:rPr>
              <a:t>(</a:t>
            </a:r>
            <a:r>
              <a:rPr lang="en-US" sz="2800" dirty="0" err="1" smtClean="0">
                <a:latin typeface="Courier"/>
                <a:cs typeface="Courier"/>
              </a:rPr>
              <a:t>atom_frac</a:t>
            </a:r>
            <a:r>
              <a:rPr lang="en-US" sz="2800" dirty="0" smtClean="0">
                <a:latin typeface="Courier"/>
                <a:cs typeface="Courier"/>
              </a:rPr>
              <a:t>(O),</a:t>
            </a:r>
            <a:r>
              <a:rPr lang="en-US" sz="2800" dirty="0">
                <a:latin typeface="Courier"/>
                <a:cs typeface="Courier"/>
              </a:rPr>
              <a:t>0.25</a:t>
            </a:r>
            <a:r>
              <a:rPr lang="en-US" sz="2800" dirty="0" smtClean="0">
                <a:latin typeface="Courier"/>
                <a:cs typeface="Courier"/>
              </a:rPr>
              <a:t>)"</a:t>
            </a:r>
          </a:p>
          <a:p>
            <a:pPr marL="0" indent="0">
              <a:buFont typeface="Arial"/>
              <a:buNone/>
            </a:pPr>
            <a:r>
              <a:rPr lang="en-US" sz="2800" dirty="0" smtClean="0"/>
              <a:t>will only enumerate configurations that are dilute in oxygen (having O atomic fraction less than 0.25)</a:t>
            </a:r>
            <a:endParaRPr lang="en-US" sz="2400" dirty="0"/>
          </a:p>
        </p:txBody>
      </p:sp>
      <p:pic>
        <p:nvPicPr>
          <p:cNvPr id="3" name="Picture 2" descr="qu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1" y="2195689"/>
            <a:ext cx="66929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8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/>
              <a:t>DFT calculations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536222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/>
              <a:t>Provide DFT code input </a:t>
            </a:r>
            <a:r>
              <a:rPr lang="en-US" sz="2800" dirty="0" smtClean="0"/>
              <a:t>files and parameters</a:t>
            </a:r>
            <a:endParaRPr lang="en-US" sz="2800" dirty="0"/>
          </a:p>
          <a:p>
            <a:pPr lvl="1"/>
            <a:r>
              <a:rPr lang="en-US" sz="2400" dirty="0" err="1" smtClean="0"/>
              <a:t>Pseudopotentials</a:t>
            </a:r>
            <a:r>
              <a:rPr lang="en-US" sz="2400" dirty="0" smtClean="0"/>
              <a:t>, k-point density, energy cut-off, and settings files</a:t>
            </a:r>
            <a:endParaRPr lang="en-US" sz="24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Use ‘</a:t>
            </a:r>
            <a:r>
              <a:rPr lang="en-US" sz="2800" dirty="0" err="1" smtClean="0"/>
              <a:t>casm</a:t>
            </a:r>
            <a:r>
              <a:rPr lang="en-US" sz="2800" dirty="0" smtClean="0"/>
              <a:t> select’ to identify a selection of </a:t>
            </a:r>
            <a:r>
              <a:rPr lang="en-US" sz="2800" dirty="0"/>
              <a:t>configurations to calculate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err="1" smtClean="0"/>
              <a:t>casm</a:t>
            </a:r>
            <a:r>
              <a:rPr lang="en-US" sz="2800" dirty="0" smtClean="0"/>
              <a:t> </a:t>
            </a:r>
            <a:r>
              <a:rPr lang="en-US" sz="2800" dirty="0"/>
              <a:t>run –e </a:t>
            </a:r>
            <a:r>
              <a:rPr lang="en-US" sz="2800" dirty="0" err="1" smtClean="0"/>
              <a:t>vasp.relax</a:t>
            </a:r>
            <a:r>
              <a:rPr lang="en-US" sz="2800" dirty="0" smtClean="0"/>
              <a:t> --</a:t>
            </a:r>
            <a:r>
              <a:rPr lang="en-US" sz="2800" dirty="0" err="1" smtClean="0"/>
              <a:t>configs</a:t>
            </a:r>
            <a:r>
              <a:rPr lang="en-US" sz="2800" dirty="0" smtClean="0"/>
              <a:t> </a:t>
            </a:r>
            <a:r>
              <a:rPr lang="en-US" sz="2800" dirty="0" err="1" smtClean="0"/>
              <a:t>my_selection.csv</a:t>
            </a:r>
            <a:endParaRPr lang="en-US" sz="2800" dirty="0"/>
          </a:p>
          <a:p>
            <a:pPr lvl="1"/>
            <a:r>
              <a:rPr lang="en-US" sz="2400" dirty="0" err="1" smtClean="0"/>
              <a:t>vasp.relax</a:t>
            </a:r>
            <a:r>
              <a:rPr lang="en-US" sz="2400" dirty="0" smtClean="0"/>
              <a:t> is python script that automates job submission for each configuration. It submits the DFT </a:t>
            </a:r>
            <a:r>
              <a:rPr lang="en-US" sz="2400" dirty="0"/>
              <a:t>calculation, </a:t>
            </a:r>
            <a:r>
              <a:rPr lang="en-US" sz="2400" dirty="0" smtClean="0"/>
              <a:t>handles common errors, ensures that results are converged and relaxed, and writes </a:t>
            </a:r>
            <a:r>
              <a:rPr lang="en-US" sz="2400" dirty="0"/>
              <a:t>results </a:t>
            </a:r>
            <a:r>
              <a:rPr lang="en-US" sz="2400" dirty="0" smtClean="0"/>
              <a:t>to </a:t>
            </a:r>
            <a:r>
              <a:rPr lang="en-US" sz="2400" dirty="0"/>
              <a:t>a format CASM </a:t>
            </a:r>
            <a:r>
              <a:rPr lang="en-US" sz="2400" dirty="0" smtClean="0"/>
              <a:t>understands (</a:t>
            </a:r>
            <a:r>
              <a:rPr lang="en-US" sz="2400" dirty="0" err="1" smtClean="0"/>
              <a:t>properties.calc.json</a:t>
            </a:r>
            <a:r>
              <a:rPr lang="en-US" sz="2400" dirty="0" smtClean="0"/>
              <a:t>).</a:t>
            </a:r>
          </a:p>
          <a:p>
            <a:pPr lvl="1"/>
            <a:r>
              <a:rPr lang="en-US" sz="2400" dirty="0" smtClean="0"/>
              <a:t>Uses ‘</a:t>
            </a:r>
            <a:r>
              <a:rPr lang="en-US" sz="2400" dirty="0" err="1" smtClean="0"/>
              <a:t>pbs</a:t>
            </a:r>
            <a:r>
              <a:rPr lang="en-US" sz="2400" dirty="0" smtClean="0"/>
              <a:t>’ python module to automate job submission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>
                <a:hlinkClick r:id="rId2"/>
              </a:rPr>
              <a:t>https://github.com/prisms-center/</a:t>
            </a:r>
            <a:r>
              <a:rPr lang="en-US" sz="2400" dirty="0" smtClean="0">
                <a:hlinkClick r:id="rId2"/>
              </a:rPr>
              <a:t>pbs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800" dirty="0" smtClean="0"/>
              <a:t>Current support for VASP, support for other codes is planned. Contributions from the user community are encouraged!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7256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properties.calc.json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1" y="1524000"/>
            <a:ext cx="3338688" cy="508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CASM interprets calculation data from </a:t>
            </a:r>
            <a:r>
              <a:rPr lang="en-US" sz="2800" dirty="0" err="1" smtClean="0"/>
              <a:t>properties.calc.json</a:t>
            </a:r>
            <a:r>
              <a:rPr lang="en-US" sz="2800" dirty="0"/>
              <a:t> </a:t>
            </a:r>
            <a:r>
              <a:rPr lang="en-US" sz="2800" dirty="0" smtClean="0"/>
              <a:t>file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Generated by ‘</a:t>
            </a:r>
            <a:r>
              <a:rPr lang="en-US" sz="2800" dirty="0" err="1" smtClean="0"/>
              <a:t>vasp.relax</a:t>
            </a:r>
            <a:r>
              <a:rPr lang="en-US" sz="2800" dirty="0" smtClean="0"/>
              <a:t>’ or manually using ‘</a:t>
            </a:r>
            <a:r>
              <a:rPr lang="en-US" sz="2800" dirty="0" err="1" smtClean="0"/>
              <a:t>vasp.relax.report</a:t>
            </a:r>
            <a:r>
              <a:rPr lang="en-US" sz="2800" dirty="0" smtClean="0"/>
              <a:t>’</a:t>
            </a:r>
            <a:endParaRPr lang="en-US" sz="2800" dirty="0"/>
          </a:p>
        </p:txBody>
      </p:sp>
      <p:pic>
        <p:nvPicPr>
          <p:cNvPr id="4" name="Picture 3" descr="properties.calc.j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5" y="1282237"/>
            <a:ext cx="4755444" cy="55616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784" y="763390"/>
            <a:ext cx="7803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$ROOT/</a:t>
            </a:r>
            <a:r>
              <a:rPr lang="en-US" dirty="0" err="1">
                <a:latin typeface="Courier"/>
                <a:cs typeface="Courier"/>
              </a:rPr>
              <a:t>training_data</a:t>
            </a:r>
            <a:r>
              <a:rPr lang="en-US" dirty="0">
                <a:latin typeface="Courier"/>
                <a:cs typeface="Courier"/>
              </a:rPr>
              <a:t>/$SCEL/$CONFIGID/</a:t>
            </a:r>
            <a:r>
              <a:rPr lang="en-US" dirty="0" err="1">
                <a:latin typeface="Courier"/>
                <a:cs typeface="Courier"/>
              </a:rPr>
              <a:t>calctype</a:t>
            </a:r>
            <a:r>
              <a:rPr lang="en-US" dirty="0">
                <a:latin typeface="Courier"/>
                <a:cs typeface="Courier"/>
              </a:rPr>
              <a:t>.$CALCTYPE</a:t>
            </a:r>
            <a:r>
              <a:rPr lang="en-US" dirty="0" smtClean="0">
                <a:latin typeface="Courier"/>
                <a:cs typeface="Courier"/>
              </a:rPr>
              <a:t>/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1902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11660" y="1520189"/>
            <a:ext cx="3103171" cy="3103171"/>
            <a:chOff x="1080273" y="2262885"/>
            <a:chExt cx="3664412" cy="3664413"/>
          </a:xfrm>
        </p:grpSpPr>
        <p:grpSp>
          <p:nvGrpSpPr>
            <p:cNvPr id="8" name="Group 7"/>
            <p:cNvGrpSpPr/>
            <p:nvPr/>
          </p:nvGrpSpPr>
          <p:grpSpPr>
            <a:xfrm>
              <a:off x="1080273" y="2262885"/>
              <a:ext cx="3664412" cy="3664412"/>
              <a:chOff x="1080273" y="2262885"/>
              <a:chExt cx="3664412" cy="3664412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 rot="16200000">
              <a:off x="1080273" y="2262886"/>
              <a:ext cx="3664412" cy="3664412"/>
              <a:chOff x="1080273" y="2262885"/>
              <a:chExt cx="3664412" cy="3664412"/>
            </a:xfrm>
          </p:grpSpPr>
          <p:cxnSp>
            <p:nvCxnSpPr>
              <p:cNvPr id="10" name="Straight Connector 9"/>
              <p:cNvCxnSpPr/>
              <p:nvPr/>
            </p:nvCxnSpPr>
            <p:spPr>
              <a:xfrm rot="5400000">
                <a:off x="2912479" y="4095091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5400000">
                <a:off x="2912479" y="430679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2912479" y="1346782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2912479" y="2262885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2912479" y="3178988"/>
                <a:ext cx="0" cy="36644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Picture 93" descr="balls.pn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02" y="2105623"/>
            <a:ext cx="2755392" cy="265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Relaxations and Mapping/Import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0756" y="800228"/>
            <a:ext cx="5230345" cy="58743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err="1"/>
              <a:t>casm</a:t>
            </a:r>
            <a:r>
              <a:rPr lang="en-US" sz="2800" dirty="0"/>
              <a:t> update:</a:t>
            </a:r>
          </a:p>
          <a:p>
            <a:pPr marL="457200" lvl="1" indent="0">
              <a:buNone/>
            </a:pPr>
            <a:r>
              <a:rPr lang="en-US" sz="2400" dirty="0" smtClean="0"/>
              <a:t>Read all new property files, and check relaxation</a:t>
            </a:r>
            <a:endParaRPr lang="en-US" sz="2400" dirty="0"/>
          </a:p>
          <a:p>
            <a:pPr marL="0" indent="0">
              <a:buNone/>
            </a:pPr>
            <a:r>
              <a:rPr lang="en-US" sz="2800" dirty="0" err="1" smtClean="0"/>
              <a:t>lattice_deformation</a:t>
            </a:r>
            <a:r>
              <a:rPr lang="en-US" sz="2800" dirty="0" smtClean="0"/>
              <a:t> (LD):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Degree of homogeneous strain (per atom)</a:t>
            </a:r>
            <a:endParaRPr lang="en-US" sz="2000" dirty="0"/>
          </a:p>
          <a:p>
            <a:pPr marL="0" indent="0">
              <a:buNone/>
            </a:pPr>
            <a:r>
              <a:rPr lang="en-US" sz="2800" dirty="0" err="1" smtClean="0"/>
              <a:t>basis_deformation</a:t>
            </a:r>
            <a:r>
              <a:rPr lang="en-US" sz="2800" dirty="0" smtClean="0"/>
              <a:t> (BD):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/>
              <a:t>Mean square displacement</a:t>
            </a:r>
            <a:endParaRPr lang="en-US" sz="2000" dirty="0"/>
          </a:p>
          <a:p>
            <a:pPr marL="0" indent="0">
              <a:buNone/>
            </a:pPr>
            <a:r>
              <a:rPr lang="en-US" sz="2800" dirty="0" smtClean="0"/>
              <a:t>total deformation cost:</a:t>
            </a:r>
            <a:endParaRPr lang="en-US" sz="2800" dirty="0"/>
          </a:p>
          <a:p>
            <a:pPr marL="457200" lvl="1" indent="0">
              <a:buNone/>
            </a:pPr>
            <a:r>
              <a:rPr lang="en-US" sz="2400" dirty="0" smtClean="0"/>
              <a:t>w*LD+(1-w)*BD ,   0&lt;w&lt;1</a:t>
            </a:r>
            <a:endParaRPr lang="en-US" sz="2000" dirty="0"/>
          </a:p>
          <a:p>
            <a:pPr marL="0" indent="0">
              <a:buNone/>
            </a:pPr>
            <a:r>
              <a:rPr lang="en-US" sz="2800" dirty="0" err="1" smtClean="0"/>
              <a:t>casm</a:t>
            </a:r>
            <a:r>
              <a:rPr lang="en-US" sz="2800" dirty="0" smtClean="0"/>
              <a:t> </a:t>
            </a:r>
            <a:r>
              <a:rPr lang="en-US" sz="2800" dirty="0"/>
              <a:t>import:</a:t>
            </a:r>
          </a:p>
          <a:p>
            <a:pPr marL="457200" lvl="1" indent="0">
              <a:buNone/>
            </a:pPr>
            <a:r>
              <a:rPr lang="en-US" sz="2400" dirty="0" smtClean="0"/>
              <a:t>Use </a:t>
            </a:r>
            <a:r>
              <a:rPr lang="en-US" sz="2400" dirty="0"/>
              <a:t>same algorithms as </a:t>
            </a:r>
            <a:r>
              <a:rPr lang="en-US" sz="2400" dirty="0" err="1"/>
              <a:t>casm</a:t>
            </a:r>
            <a:r>
              <a:rPr lang="en-US" sz="2400" dirty="0"/>
              <a:t> update to add ideal or relaxed configurations to project (even if not enumerated</a:t>
            </a:r>
            <a:r>
              <a:rPr lang="en-US" sz="2400" dirty="0" smtClean="0"/>
              <a:t>)</a:t>
            </a:r>
            <a:endParaRPr lang="en-US" sz="2000" dirty="0"/>
          </a:p>
        </p:txBody>
      </p:sp>
      <p:grpSp>
        <p:nvGrpSpPr>
          <p:cNvPr id="95" name="Group 94"/>
          <p:cNvGrpSpPr/>
          <p:nvPr/>
        </p:nvGrpSpPr>
        <p:grpSpPr>
          <a:xfrm>
            <a:off x="5524371" y="1033682"/>
            <a:ext cx="3633277" cy="3639281"/>
            <a:chOff x="5651370" y="1616117"/>
            <a:chExt cx="3633277" cy="3639281"/>
          </a:xfrm>
        </p:grpSpPr>
        <p:sp>
          <p:nvSpPr>
            <p:cNvPr id="35" name="Parallelogram 34"/>
            <p:cNvSpPr/>
            <p:nvPr/>
          </p:nvSpPr>
          <p:spPr>
            <a:xfrm rot="21240000">
              <a:off x="5651370" y="1616117"/>
              <a:ext cx="3633277" cy="3394351"/>
            </a:xfrm>
            <a:prstGeom prst="parallelogram">
              <a:avLst>
                <a:gd name="adj" fmla="val 21849"/>
              </a:avLst>
            </a:prstGeom>
            <a:solidFill>
              <a:srgbClr val="008000">
                <a:alpha val="28000"/>
              </a:srgb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5838661" y="4889203"/>
              <a:ext cx="2872843" cy="316592"/>
            </a:xfrm>
            <a:prstGeom prst="line">
              <a:avLst/>
            </a:prstGeom>
            <a:ln w="7620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838659" y="1746392"/>
              <a:ext cx="390983" cy="3483302"/>
            </a:xfrm>
            <a:prstGeom prst="line">
              <a:avLst/>
            </a:prstGeom>
            <a:ln w="76200" cmpd="sng">
              <a:solidFill>
                <a:srgbClr val="008000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6618771" y="3230696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7976663" y="3776018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7138059" y="4862857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7340643" y="2979751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7552695" y="2210172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845977" y="4178704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022659" y="2782038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128917" y="3818427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760768" y="4948310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6372413" y="4886757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487324" y="3943383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935948" y="4819308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908557" y="2169308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691450" y="2210172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838659" y="3065227"/>
              <a:ext cx="307088" cy="307088"/>
            </a:xfrm>
            <a:prstGeom prst="ellipse">
              <a:avLst/>
            </a:prstGeom>
            <a:solidFill>
              <a:srgbClr val="DECC76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167859" y="2041467"/>
              <a:ext cx="307088" cy="307088"/>
            </a:xfrm>
            <a:prstGeom prst="ellipse">
              <a:avLst/>
            </a:prstGeom>
            <a:solidFill>
              <a:srgbClr val="6888DE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6019637" y="4757383"/>
            <a:ext cx="26597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Very large relaxations may change the configuration. Conflicts can be resolved using either min-energy or min-deformation rule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847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energy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53622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Chemical energy can only be measured relative to reference compounds</a:t>
            </a:r>
            <a:endParaRPr lang="en-US" sz="2800" dirty="0"/>
          </a:p>
        </p:txBody>
      </p:sp>
      <p:pic>
        <p:nvPicPr>
          <p:cNvPr id="5" name="Picture 4" descr="Form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5426"/>
          <a:stretch/>
        </p:blipFill>
        <p:spPr>
          <a:xfrm>
            <a:off x="197557" y="2135358"/>
            <a:ext cx="4423636" cy="35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9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energy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105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Chemical energy can only be measured relative to reference compounds</a:t>
            </a:r>
          </a:p>
        </p:txBody>
      </p:sp>
      <p:pic>
        <p:nvPicPr>
          <p:cNvPr id="5" name="Picture 4" descr="Form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5426"/>
          <a:stretch/>
        </p:blipFill>
        <p:spPr>
          <a:xfrm>
            <a:off x="197557" y="2135358"/>
            <a:ext cx="4423636" cy="35334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5000" y="2398889"/>
            <a:ext cx="1905000" cy="2822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04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energy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41778"/>
            <a:ext cx="8229600" cy="1058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Chemical energy can only be measured relative to reference compounds</a:t>
            </a:r>
          </a:p>
        </p:txBody>
      </p:sp>
      <p:pic>
        <p:nvPicPr>
          <p:cNvPr id="5" name="Picture 4" descr="Form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5426"/>
          <a:stretch/>
        </p:blipFill>
        <p:spPr>
          <a:xfrm>
            <a:off x="197557" y="2135358"/>
            <a:ext cx="4423636" cy="3533421"/>
          </a:xfrm>
          <a:prstGeom prst="rect">
            <a:avLst/>
          </a:prstGeom>
        </p:spPr>
      </p:pic>
      <p:pic>
        <p:nvPicPr>
          <p:cNvPr id="6" name="Picture 5" descr="FormE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" r="7440"/>
          <a:stretch/>
        </p:blipFill>
        <p:spPr>
          <a:xfrm>
            <a:off x="4670778" y="2135358"/>
            <a:ext cx="4374445" cy="35334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35000" y="2398889"/>
            <a:ext cx="1905000" cy="28222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2896" y="5956280"/>
            <a:ext cx="89041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Courier"/>
                <a:cs typeface="Courier"/>
              </a:rPr>
              <a:t>casm</a:t>
            </a:r>
            <a:r>
              <a:rPr lang="en-US" sz="2400" dirty="0" smtClean="0">
                <a:latin typeface="Courier"/>
                <a:cs typeface="Courier"/>
              </a:rPr>
              <a:t> ref --set-auto </a:t>
            </a:r>
            <a:r>
              <a:rPr lang="en-US" sz="2400" dirty="0" smtClean="0"/>
              <a:t>will attempt to set energy references as near to </a:t>
            </a:r>
            <a:r>
              <a:rPr lang="en-US" sz="2400" dirty="0" smtClean="0"/>
              <a:t>extreme </a:t>
            </a:r>
            <a:r>
              <a:rPr lang="en-US" sz="2400" dirty="0" err="1" smtClean="0"/>
              <a:t>stoichiometries</a:t>
            </a:r>
            <a:r>
              <a:rPr lang="en-US" sz="2400" dirty="0" smtClean="0"/>
              <a:t> as possible</a:t>
            </a:r>
            <a:r>
              <a:rPr lang="en-US" sz="2400" dirty="0" smtClean="0"/>
              <a:t> (left case)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117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983629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23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043164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24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405107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25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822458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26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73824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Zr-O system</a:t>
            </a:r>
          </a:p>
        </p:txBody>
      </p:sp>
      <p:pic>
        <p:nvPicPr>
          <p:cNvPr id="18" name="Picture 7" descr="formation_energ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b="74948"/>
          <a:stretch/>
        </p:blipFill>
        <p:spPr bwMode="auto">
          <a:xfrm>
            <a:off x="4865604" y="2634916"/>
            <a:ext cx="4003675" cy="12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4462" y="1501496"/>
            <a:ext cx="4606925" cy="4247147"/>
            <a:chOff x="152400" y="1925053"/>
            <a:chExt cx="4606925" cy="4247147"/>
          </a:xfrm>
        </p:grpSpPr>
        <p:pic>
          <p:nvPicPr>
            <p:cNvPr id="67586" name="Picture 7" descr="formation_energi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7" b="-1"/>
            <a:stretch/>
          </p:blipFill>
          <p:spPr bwMode="auto">
            <a:xfrm>
              <a:off x="152400" y="2179054"/>
              <a:ext cx="4606925" cy="399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876300" y="1925053"/>
              <a:ext cx="3883025" cy="3876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8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4800" y="65532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0756" y="800228"/>
            <a:ext cx="5230345" cy="9552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/>
              <a:t>Each red circle specifies belongs to a specific configuration of HCP-based </a:t>
            </a:r>
            <a:r>
              <a:rPr lang="en-US" sz="2800" dirty="0" err="1" smtClean="0"/>
              <a:t>ZrO</a:t>
            </a:r>
            <a:r>
              <a:rPr lang="en-US" sz="2800" baseline="-25000" dirty="0" err="1" smtClean="0"/>
              <a:t>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432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68625" y="2200275"/>
            <a:ext cx="5105400" cy="847725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 model for material optimization or to simulate material properties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87182" y="3085929"/>
            <a:ext cx="6895979" cy="2567057"/>
          </a:xfrm>
          <a:prstGeom prst="rect">
            <a:avLst/>
          </a:prstGeom>
          <a:solidFill>
            <a:schemeClr val="bg1">
              <a:alpha val="79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649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613025" y="4660900"/>
            <a:ext cx="2187575" cy="1816100"/>
            <a:chOff x="2447925" y="4876800"/>
            <a:chExt cx="2187575" cy="1816100"/>
          </a:xfrm>
        </p:grpSpPr>
        <p:pic>
          <p:nvPicPr>
            <p:cNvPr id="24" name="Picture 4" descr="ZrO_1_3_config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925" y="4876800"/>
              <a:ext cx="218757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3149600" y="6324600"/>
              <a:ext cx="741363" cy="36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ZrO</a:t>
              </a:r>
              <a:r>
                <a:rPr lang="en-US" baseline="-25000">
                  <a:solidFill>
                    <a:srgbClr val="000000"/>
                  </a:solidFill>
                </a:rPr>
                <a:t>1/3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8" name="Picture 7" descr="formation_energie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b="74948"/>
          <a:stretch/>
        </p:blipFill>
        <p:spPr bwMode="auto">
          <a:xfrm>
            <a:off x="4865604" y="1336842"/>
            <a:ext cx="4003675" cy="12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4462" y="189163"/>
            <a:ext cx="4606925" cy="4247147"/>
            <a:chOff x="152400" y="1925053"/>
            <a:chExt cx="4606925" cy="4247147"/>
          </a:xfrm>
        </p:grpSpPr>
        <p:pic>
          <p:nvPicPr>
            <p:cNvPr id="67586" name="Picture 7" descr="formation_energi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7" b="-1"/>
            <a:stretch/>
          </p:blipFill>
          <p:spPr bwMode="auto">
            <a:xfrm>
              <a:off x="152400" y="2179054"/>
              <a:ext cx="4606925" cy="399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876300" y="1925053"/>
              <a:ext cx="3883025" cy="3876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-108" charset="0"/>
              </a:endParaRPr>
            </a:p>
          </p:txBody>
        </p:sp>
      </p:grpSp>
      <p:cxnSp>
        <p:nvCxnSpPr>
          <p:cNvPr id="23" name="Straight Arrow Connector 8"/>
          <p:cNvCxnSpPr>
            <a:cxnSpLocks noChangeShapeType="1"/>
          </p:cNvCxnSpPr>
          <p:nvPr/>
        </p:nvCxnSpPr>
        <p:spPr bwMode="auto">
          <a:xfrm flipV="1">
            <a:off x="1149683" y="3120941"/>
            <a:ext cx="169778" cy="150453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8"/>
          <p:cNvCxnSpPr>
            <a:cxnSpLocks noChangeShapeType="1"/>
          </p:cNvCxnSpPr>
          <p:nvPr/>
        </p:nvCxnSpPr>
        <p:spPr bwMode="auto">
          <a:xfrm flipH="1" flipV="1">
            <a:off x="1617664" y="3389188"/>
            <a:ext cx="1785936" cy="13606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Arrow Connector 8"/>
          <p:cNvCxnSpPr>
            <a:cxnSpLocks noChangeShapeType="1"/>
          </p:cNvCxnSpPr>
          <p:nvPr/>
        </p:nvCxnSpPr>
        <p:spPr bwMode="auto">
          <a:xfrm flipH="1" flipV="1">
            <a:off x="2010864" y="3469397"/>
            <a:ext cx="3256294" cy="13352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Group 18"/>
          <p:cNvGrpSpPr/>
          <p:nvPr/>
        </p:nvGrpSpPr>
        <p:grpSpPr>
          <a:xfrm>
            <a:off x="5130800" y="4660900"/>
            <a:ext cx="2157413" cy="1816100"/>
            <a:chOff x="5130800" y="4876800"/>
            <a:chExt cx="2157413" cy="1816100"/>
          </a:xfrm>
        </p:grpSpPr>
        <p:pic>
          <p:nvPicPr>
            <p:cNvPr id="20" name="Picture 4" descr="ZrO_1_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4876800"/>
              <a:ext cx="2157413" cy="1633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2"/>
            <p:cNvSpPr txBox="1">
              <a:spLocks noChangeArrowheads="1"/>
            </p:cNvSpPr>
            <p:nvPr/>
          </p:nvSpPr>
          <p:spPr bwMode="auto">
            <a:xfrm>
              <a:off x="5829300" y="6324600"/>
              <a:ext cx="741363" cy="36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ZrO</a:t>
              </a:r>
              <a:r>
                <a:rPr lang="en-US" baseline="-25000">
                  <a:solidFill>
                    <a:srgbClr val="000000"/>
                  </a:solidFill>
                </a:rPr>
                <a:t>1/2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81000" y="4508500"/>
            <a:ext cx="1828800" cy="1968500"/>
            <a:chOff x="381000" y="4724400"/>
            <a:chExt cx="1828800" cy="1968500"/>
          </a:xfrm>
        </p:grpSpPr>
        <p:pic>
          <p:nvPicPr>
            <p:cNvPr id="29" name="Picture 4" descr="ZrO_1_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724400"/>
              <a:ext cx="18288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4"/>
            <p:cNvSpPr txBox="1">
              <a:spLocks noChangeArrowheads="1"/>
            </p:cNvSpPr>
            <p:nvPr/>
          </p:nvSpPr>
          <p:spPr bwMode="auto">
            <a:xfrm>
              <a:off x="876300" y="6324600"/>
              <a:ext cx="741363" cy="368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ZrO</a:t>
              </a:r>
              <a:r>
                <a:rPr lang="en-US" baseline="-25000">
                  <a:solidFill>
                    <a:srgbClr val="000000"/>
                  </a:solidFill>
                </a:rPr>
                <a:t>1/6</a:t>
              </a:r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04800" y="65532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45462" y="5460824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296245" y="5235072"/>
            <a:ext cx="42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BC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45462" y="5009320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96245" y="4783568"/>
            <a:ext cx="42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45462" y="45578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96245" y="5686574"/>
            <a:ext cx="42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151" y="45070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6790" y="4708099"/>
            <a:ext cx="24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6809" y="4909182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6809" y="5311348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151" y="57135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26790" y="5110265"/>
            <a:ext cx="24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6790" y="5512431"/>
            <a:ext cx="244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18602" y="4557816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329260" y="4783875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29260" y="5009934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318602" y="5235993"/>
            <a:ext cx="32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29260" y="5462052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29260" y="5688109"/>
            <a:ext cx="3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/>
                <a:cs typeface="Times New Roman"/>
              </a:rPr>
              <a:t>C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Zr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-O system</a:t>
            </a:r>
          </a:p>
        </p:txBody>
      </p:sp>
    </p:spTree>
    <p:extLst>
      <p:ext uri="{BB962C8B-B14F-4D97-AF65-F5344CB8AC3E}">
        <p14:creationId xmlns:p14="http://schemas.microsoft.com/office/powerpoint/2010/main" val="181810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7" descr="formation_energi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b="74948"/>
          <a:stretch/>
        </p:blipFill>
        <p:spPr bwMode="auto">
          <a:xfrm>
            <a:off x="4865604" y="1336842"/>
            <a:ext cx="4003675" cy="1298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44462" y="189163"/>
            <a:ext cx="4606925" cy="4247147"/>
            <a:chOff x="152400" y="1925053"/>
            <a:chExt cx="4606925" cy="4247147"/>
          </a:xfrm>
        </p:grpSpPr>
        <p:pic>
          <p:nvPicPr>
            <p:cNvPr id="67586" name="Picture 7" descr="formation_energies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37" b="-1"/>
            <a:stretch/>
          </p:blipFill>
          <p:spPr bwMode="auto">
            <a:xfrm>
              <a:off x="152400" y="2179054"/>
              <a:ext cx="4606925" cy="399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876300" y="1925053"/>
              <a:ext cx="3883025" cy="38768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" pitchFamily="-108" charset="0"/>
              </a:endParaRPr>
            </a:p>
          </p:txBody>
        </p:sp>
      </p:grpSp>
      <p:sp>
        <p:nvSpPr>
          <p:cNvPr id="22" name="Left Brace 21"/>
          <p:cNvSpPr/>
          <p:nvPr/>
        </p:nvSpPr>
        <p:spPr bwMode="auto">
          <a:xfrm rot="18720000">
            <a:off x="1270000" y="3175000"/>
            <a:ext cx="215900" cy="317500"/>
          </a:xfrm>
          <a:prstGeom prst="lef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cxnSp>
        <p:nvCxnSpPr>
          <p:cNvPr id="24" name="Straight Arrow Connector 8"/>
          <p:cNvCxnSpPr>
            <a:cxnSpLocks noChangeShapeType="1"/>
            <a:stCxn id="52" idx="0"/>
          </p:cNvCxnSpPr>
          <p:nvPr/>
        </p:nvCxnSpPr>
        <p:spPr bwMode="auto">
          <a:xfrm flipV="1">
            <a:off x="762000" y="3443997"/>
            <a:ext cx="538664" cy="15344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158457" y="5397500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 stacking sequences</a:t>
            </a:r>
          </a:p>
        </p:txBody>
      </p:sp>
      <p:cxnSp>
        <p:nvCxnSpPr>
          <p:cNvPr id="29" name="Straight Arrow Connector 8"/>
          <p:cNvCxnSpPr>
            <a:cxnSpLocks noChangeShapeType="1"/>
            <a:stCxn id="27" idx="0"/>
          </p:cNvCxnSpPr>
          <p:nvPr/>
        </p:nvCxnSpPr>
        <p:spPr bwMode="auto">
          <a:xfrm flipH="1" flipV="1">
            <a:off x="1752600" y="3746500"/>
            <a:ext cx="676129" cy="12274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Left Brace 29"/>
          <p:cNvSpPr/>
          <p:nvPr/>
        </p:nvSpPr>
        <p:spPr bwMode="auto">
          <a:xfrm rot="17160000">
            <a:off x="1656471" y="3385092"/>
            <a:ext cx="215900" cy="317500"/>
          </a:xfrm>
          <a:prstGeom prst="leftBrac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0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6540500"/>
            <a:ext cx="4962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/>
                <a:cs typeface="Times New Roman"/>
              </a:rPr>
              <a:t>Puchala and Van der Ven, Phys. Rev. B </a:t>
            </a:r>
            <a:r>
              <a:rPr lang="en-US" sz="1600" b="1">
                <a:latin typeface="Times New Roman"/>
                <a:cs typeface="Times New Roman"/>
              </a:rPr>
              <a:t>88</a:t>
            </a:r>
            <a:r>
              <a:rPr lang="en-US" sz="1600">
                <a:latin typeface="Times New Roman"/>
                <a:cs typeface="Times New Roman"/>
              </a:rPr>
              <a:t> 094108 (2013).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573872"/>
            <a:ext cx="4140200" cy="278147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-127000" y="497840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ZrO</a:t>
            </a:r>
            <a:r>
              <a:rPr lang="en-US" baseline="-25000"/>
              <a:t>1/6</a:t>
            </a:r>
            <a:r>
              <a:rPr lang="en-US"/>
              <a:t>-ZrO</a:t>
            </a:r>
            <a:r>
              <a:rPr lang="en-US" baseline="-25000"/>
              <a:t>1/3</a:t>
            </a:r>
            <a:r>
              <a:rPr lang="en-US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53857" y="4973935"/>
            <a:ext cx="194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ZrO</a:t>
            </a:r>
            <a:r>
              <a:rPr lang="en-US" baseline="-25000"/>
              <a:t>1/3</a:t>
            </a:r>
            <a:r>
              <a:rPr lang="en-US"/>
              <a:t>-ZrO</a:t>
            </a:r>
            <a:r>
              <a:rPr lang="en-US" baseline="-25000"/>
              <a:t>1/2</a:t>
            </a:r>
            <a:r>
              <a:rPr lang="en-US"/>
              <a:t>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14498" y="3150482"/>
            <a:ext cx="1683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ZrO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1/6</a:t>
            </a:r>
            <a:r>
              <a:rPr lang="en-US">
                <a:solidFill>
                  <a:prstClr val="black"/>
                </a:solidFill>
                <a:latin typeface="Calibri"/>
              </a:rPr>
              <a:t>  if X = 0</a:t>
            </a:r>
          </a:p>
          <a:p>
            <a:r>
              <a:rPr lang="en-US">
                <a:solidFill>
                  <a:prstClr val="black"/>
                </a:solidFill>
                <a:latin typeface="Calibri"/>
              </a:rPr>
              <a:t>ZrO</a:t>
            </a:r>
            <a:r>
              <a:rPr lang="en-US" baseline="-25000">
                <a:solidFill>
                  <a:prstClr val="black"/>
                </a:solidFill>
                <a:latin typeface="Calibri"/>
              </a:rPr>
              <a:t>1/2</a:t>
            </a:r>
            <a:r>
              <a:rPr lang="en-US">
                <a:solidFill>
                  <a:prstClr val="black"/>
                </a:solidFill>
                <a:latin typeface="Calibri"/>
              </a:rPr>
              <a:t>  if X = 2/3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278562" y="6550223"/>
            <a:ext cx="2865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latin typeface="Calibri"/>
              </a:rPr>
              <a:t>de Fontaine, Nature 343, 544 (1990).</a:t>
            </a:r>
          </a:p>
        </p:txBody>
      </p:sp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Zr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-O system</a:t>
            </a:r>
          </a:p>
        </p:txBody>
      </p:sp>
    </p:spTree>
    <p:extLst>
      <p:ext uri="{BB962C8B-B14F-4D97-AF65-F5344CB8AC3E}">
        <p14:creationId xmlns:p14="http://schemas.microsoft.com/office/powerpoint/2010/main" val="58788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4"/>
          <p:cNvSpPr>
            <a:spLocks noChangeArrowheads="1"/>
          </p:cNvSpPr>
          <p:nvPr/>
        </p:nvSpPr>
        <p:spPr bwMode="auto">
          <a:xfrm>
            <a:off x="1536700" y="1003300"/>
            <a:ext cx="6070600" cy="11811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First-principles energies of a “few” excitations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2" name="Rectangle 5"/>
          <p:cNvSpPr>
            <a:spLocks noChangeArrowheads="1"/>
          </p:cNvSpPr>
          <p:nvPr/>
        </p:nvSpPr>
        <p:spPr bwMode="auto">
          <a:xfrm>
            <a:off x="2438400" y="2717800"/>
            <a:ext cx="4343400" cy="1066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Lattice Model Hamiltonian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3" name="Rectangle 6"/>
          <p:cNvSpPr>
            <a:spLocks noChangeArrowheads="1"/>
          </p:cNvSpPr>
          <p:nvPr/>
        </p:nvSpPr>
        <p:spPr bwMode="auto">
          <a:xfrm>
            <a:off x="3352800" y="4318000"/>
            <a:ext cx="2514600" cy="1143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400">
                <a:solidFill>
                  <a:srgbClr val="000000"/>
                </a:solidFill>
                <a:latin typeface="Times" charset="0"/>
                <a:ea typeface="굴림" charset="0"/>
                <a:cs typeface="굴림" charset="0"/>
              </a:rPr>
              <a:t>Monte Carlo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400">
              <a:solidFill>
                <a:srgbClr val="000000"/>
              </a:solidFill>
              <a:latin typeface="Times" charset="0"/>
              <a:ea typeface="굴림" charset="0"/>
              <a:cs typeface="굴림" charset="0"/>
            </a:endParaRP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2800">
              <a:solidFill>
                <a:srgbClr val="FF3300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4" name="Line 7"/>
          <p:cNvSpPr>
            <a:spLocks noChangeShapeType="1"/>
          </p:cNvSpPr>
          <p:nvPr/>
        </p:nvSpPr>
        <p:spPr bwMode="auto">
          <a:xfrm>
            <a:off x="4572000" y="21844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>
            <a:off x="4572000" y="37846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6" name="Oval 9"/>
          <p:cNvSpPr>
            <a:spLocks noChangeArrowheads="1"/>
          </p:cNvSpPr>
          <p:nvPr/>
        </p:nvSpPr>
        <p:spPr bwMode="auto">
          <a:xfrm>
            <a:off x="2514600" y="5994400"/>
            <a:ext cx="4114800" cy="838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3200" b="1">
                <a:solidFill>
                  <a:srgbClr val="009900"/>
                </a:solidFill>
                <a:latin typeface="Times" charset="0"/>
                <a:ea typeface="굴림" charset="0"/>
                <a:cs typeface="굴림" charset="0"/>
              </a:rPr>
              <a:t>Thermodynamics</a:t>
            </a:r>
            <a:endParaRPr lang="en-US" altLang="ko-KR" sz="3200" b="1">
              <a:solidFill>
                <a:srgbClr val="3333CC"/>
              </a:solidFill>
              <a:latin typeface="Times" charset="0"/>
              <a:ea typeface="굴림" charset="0"/>
              <a:cs typeface="굴림" charset="0"/>
            </a:endParaRPr>
          </a:p>
        </p:txBody>
      </p:sp>
      <p:sp>
        <p:nvSpPr>
          <p:cNvPr id="66567" name="Line 10"/>
          <p:cNvSpPr>
            <a:spLocks noChangeShapeType="1"/>
          </p:cNvSpPr>
          <p:nvPr/>
        </p:nvSpPr>
        <p:spPr bwMode="auto">
          <a:xfrm>
            <a:off x="4572000" y="5461000"/>
            <a:ext cx="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656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962716"/>
              </p:ext>
            </p:extLst>
          </p:nvPr>
        </p:nvGraphicFramePr>
        <p:xfrm>
          <a:off x="2743200" y="3276600"/>
          <a:ext cx="38862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Equation" r:id="rId3" imgW="6146800" imgH="698500" progId="Equation.3">
                  <p:embed/>
                </p:oleObj>
              </mc:Choice>
              <mc:Fallback>
                <p:oleObj name="Equation" r:id="rId3" imgW="61468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76600"/>
                        <a:ext cx="3886200" cy="441325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989181"/>
              </p:ext>
            </p:extLst>
          </p:nvPr>
        </p:nvGraphicFramePr>
        <p:xfrm>
          <a:off x="3810000" y="4800600"/>
          <a:ext cx="1600200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" name="Equation" r:id="rId5" imgW="1219200" imgH="457200" progId="Equation.3">
                  <p:embed/>
                </p:oleObj>
              </mc:Choice>
              <mc:Fallback>
                <p:oleObj name="Equation" r:id="rId5" imgW="1219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800600"/>
                        <a:ext cx="1600200" cy="6016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48586"/>
              </p:ext>
            </p:extLst>
          </p:nvPr>
        </p:nvGraphicFramePr>
        <p:xfrm>
          <a:off x="6248400" y="5535613"/>
          <a:ext cx="2587625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5" name="Equation" r:id="rId7" imgW="939800" imgH="203200" progId="Equation.3">
                  <p:embed/>
                </p:oleObj>
              </mc:Choice>
              <mc:Fallback>
                <p:oleObj name="Equation" r:id="rId7" imgW="939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535613"/>
                        <a:ext cx="2587625" cy="560387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237211"/>
              </p:ext>
            </p:extLst>
          </p:nvPr>
        </p:nvGraphicFramePr>
        <p:xfrm>
          <a:off x="3124200" y="1600200"/>
          <a:ext cx="29718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Equation" r:id="rId9" imgW="3416300" imgH="622300" progId="Equation.3">
                  <p:embed/>
                </p:oleObj>
              </mc:Choice>
              <mc:Fallback>
                <p:oleObj name="Equation" r:id="rId9" imgW="3416300" imgH="622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600200"/>
                        <a:ext cx="2971800" cy="550863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72" name="Text Box 15"/>
          <p:cNvSpPr txBox="1">
            <a:spLocks noChangeArrowheads="1"/>
          </p:cNvSpPr>
          <p:nvPr/>
        </p:nvSpPr>
        <p:spPr bwMode="auto">
          <a:xfrm>
            <a:off x="6858000" y="2514600"/>
            <a:ext cx="21875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Extrapolate to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6811A"/>
                </a:solidFill>
              </a:rPr>
              <a:t>all other excitations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400" dirty="0"/>
              <a:t>CASM: Clusters Approach to Statistical </a:t>
            </a:r>
            <a:r>
              <a:rPr lang="en-US" sz="3400" dirty="0" smtClean="0"/>
              <a:t>Mechanics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7910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64" name="Straight Connector 63"/>
            <p:cNvCxnSpPr>
              <a:stCxn id="87" idx="4"/>
              <a:endCxn id="8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87" idx="5"/>
              <a:endCxn id="8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87" idx="3"/>
              <a:endCxn id="8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6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Isosceles Triangle 8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Isosceles Triangle 8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Oval 6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4" name="Oval 7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5" name="Oval 7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6" name="Oval 7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8" name="Oval 7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9" name="Oval 7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1" name="Oval 8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50" name="Content Placeholder 141"/>
          <p:cNvSpPr>
            <a:spLocks noGrp="1"/>
          </p:cNvSpPr>
          <p:nvPr>
            <p:ph idx="4294967295"/>
          </p:nvPr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US" dirty="0" smtClean="0"/>
              <a:t>Is there a compact way to approximate the energy of any configuration?</a:t>
            </a:r>
            <a:endParaRPr lang="en-US" dirty="0"/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0" y="14772"/>
            <a:ext cx="9144000" cy="635031"/>
          </a:xfrm>
        </p:spPr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124" name="Freeform 123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848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119" name="TextBox 118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130" name="Freeform 129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66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sp>
        <p:nvSpPr>
          <p:cNvPr id="124" name="Oval 123"/>
          <p:cNvSpPr>
            <a:spLocks noChangeAspect="1"/>
          </p:cNvSpPr>
          <p:nvPr/>
        </p:nvSpPr>
        <p:spPr bwMode="auto">
          <a:xfrm>
            <a:off x="6336214" y="3438265"/>
            <a:ext cx="301752" cy="301752"/>
          </a:xfrm>
          <a:prstGeom prst="ellipse">
            <a:avLst/>
          </a:prstGeom>
          <a:noFill/>
          <a:ln w="57150" cap="flat" cmpd="sng" algn="ctr">
            <a:solidFill>
              <a:srgbClr val="D11200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39" name="TextBox 38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44" name="Freeform 43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60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54" name="TextBox 5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59" name="Freeform 5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348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3" name="Group 8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4" name="TextBox 8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9" name="Freeform 8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65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46019" y="1704755"/>
            <a:ext cx="4478851" cy="3772837"/>
            <a:chOff x="4246019" y="1704755"/>
            <a:chExt cx="4478851" cy="3772837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 rot="5400000">
              <a:off x="640839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5400000">
              <a:off x="5264020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rot="5400000">
              <a:off x="408867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>
              <a:off x="6980264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rot="5400000">
              <a:off x="5807666" y="383976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5400000">
              <a:off x="4674655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rot="5400000">
              <a:off x="7552772" y="485034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6408396" y="483231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5218941" y="483623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rot="5400000">
              <a:off x="6997929" y="18620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5400000">
              <a:off x="5825331" y="187228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rot="5400000">
              <a:off x="4649987" y="18762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8097627" y="387221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rot="5400000">
              <a:off x="7556895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3" name="TextBox 82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8" name="Freeform 87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694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2"/>
            <a:ext cx="3886200" cy="3744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mtClean="0"/>
              <a:t>Is there a compact way to approximate the energy of any configuration?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46019" y="1704755"/>
            <a:ext cx="4478851" cy="3772837"/>
            <a:chOff x="4246019" y="1704755"/>
            <a:chExt cx="4478851" cy="3772837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 rot="5400000">
              <a:off x="640839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5400000">
              <a:off x="5264020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rot="5400000">
              <a:off x="408867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>
              <a:off x="6980264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rot="5400000">
              <a:off x="5807666" y="383976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5400000">
              <a:off x="4674655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rot="5400000">
              <a:off x="7552772" y="485034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6408396" y="483231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5218941" y="483623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rot="5400000">
              <a:off x="6997929" y="18620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5400000">
              <a:off x="5825331" y="187228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rot="5400000">
              <a:off x="4649987" y="18762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8097627" y="387221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rot="5400000">
              <a:off x="7556895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 rot="14400000">
            <a:off x="4383574" y="1374949"/>
            <a:ext cx="4221027" cy="4464668"/>
            <a:chOff x="-1307851" y="2578665"/>
            <a:chExt cx="4221027" cy="4464668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 rot="9000000">
              <a:off x="-156419" y="460057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rot="9000000">
              <a:off x="-1307851" y="462297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 rot="9000000">
              <a:off x="986104" y="259242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 rot="9000000">
              <a:off x="417339" y="559499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 rot="9000000">
              <a:off x="-727037" y="557695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rot="9000000">
              <a:off x="1584304" y="35933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rot="9000000">
              <a:off x="1003958" y="657343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 rot="9000000">
              <a:off x="-154529" y="65695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9000000">
              <a:off x="2128590" y="457562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 bwMode="auto">
            <a:xfrm rot="9000000">
              <a:off x="420893" y="35992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 bwMode="auto">
            <a:xfrm rot="9000000">
              <a:off x="-709372" y="35953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 bwMode="auto">
            <a:xfrm rot="9000000">
              <a:off x="-149104" y="25786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9000000">
              <a:off x="1548813" y="558118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 bwMode="auto">
            <a:xfrm rot="9000000">
              <a:off x="995860" y="458253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3" name="TextBox 82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8" name="Freeform 87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6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1031875" y="4340225"/>
            <a:ext cx="5105400" cy="8382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Calculate accurate energies of the system in 10</a:t>
            </a:r>
            <a:r>
              <a:rPr lang="en-US" baseline="30000" dirty="0" smtClean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-10</a:t>
            </a:r>
            <a:r>
              <a:rPr lang="en-US" baseline="30000" dirty="0" smtClean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 different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72"/>
            <a:ext cx="8229600" cy="6350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From atom- to micron-scale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2968625" y="2200275"/>
            <a:ext cx="5105400" cy="847725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Use model for material optimization or to simulate material properties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2000250" y="3092450"/>
            <a:ext cx="5105400" cy="1181100"/>
          </a:xfrm>
          <a:prstGeom prst="roundRect">
            <a:avLst>
              <a:gd name="adj" fmla="val 12195"/>
            </a:avLst>
          </a:prstGeom>
          <a:solidFill>
            <a:srgbClr val="ADBB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Identify suitable variables and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basis functions for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parameterizing energy model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78114" y="639756"/>
            <a:ext cx="2736647" cy="11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Free energy 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Phase diagrams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Elastic tensors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1804" y="639756"/>
            <a:ext cx="3365024" cy="1127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Thermal conductivity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Diffusivity</a:t>
            </a:r>
          </a:p>
          <a:p>
            <a:pPr marL="342900" indent="-342900">
              <a:buFontTx/>
              <a:buChar char="-"/>
            </a:pP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Vibrational spectra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4297" y="1743920"/>
            <a:ext cx="8344652" cy="44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As a function of temperature, stress, chemical potential, etc.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87182" y="3085929"/>
            <a:ext cx="6895979" cy="2567057"/>
          </a:xfrm>
          <a:prstGeom prst="rect">
            <a:avLst/>
          </a:prstGeom>
          <a:solidFill>
            <a:schemeClr val="bg1">
              <a:alpha val="79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29" tIns="45714" rIns="91429" bIns="4571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458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grpSp>
        <p:nvGrpSpPr>
          <p:cNvPr id="6" name="Group 5"/>
          <p:cNvGrpSpPr/>
          <p:nvPr/>
        </p:nvGrpSpPr>
        <p:grpSpPr>
          <a:xfrm>
            <a:off x="4246019" y="1704755"/>
            <a:ext cx="4478851" cy="3772837"/>
            <a:chOff x="4246019" y="1704755"/>
            <a:chExt cx="4478851" cy="3772837"/>
          </a:xfrm>
        </p:grpSpPr>
        <p:cxnSp>
          <p:nvCxnSpPr>
            <p:cNvPr id="38" name="Straight Arrow Connector 37"/>
            <p:cNvCxnSpPr/>
            <p:nvPr/>
          </p:nvCxnSpPr>
          <p:spPr bwMode="auto">
            <a:xfrm rot="5400000">
              <a:off x="640839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rot="5400000">
              <a:off x="5264020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rot="5400000">
              <a:off x="4088676" y="2874211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 rot="5400000">
              <a:off x="6980264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rot="5400000">
              <a:off x="5807666" y="383976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rot="5400000">
              <a:off x="4674655" y="384368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rot="5400000">
              <a:off x="7552772" y="485034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rot="5400000">
              <a:off x="6408396" y="4832314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rot="5400000">
              <a:off x="5218941" y="483623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 rot="5400000">
              <a:off x="6997929" y="18620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rot="5400000">
              <a:off x="5825331" y="187228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rot="5400000">
              <a:off x="4649987" y="18762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rot="5400000">
              <a:off x="8097627" y="387221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 rot="5400000">
              <a:off x="7556895" y="285617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E5332E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4390695" y="1370184"/>
            <a:ext cx="4197970" cy="4433519"/>
            <a:chOff x="4368110" y="1422393"/>
            <a:chExt cx="4197970" cy="4433519"/>
          </a:xfrm>
        </p:grpSpPr>
        <p:cxnSp>
          <p:nvCxnSpPr>
            <p:cNvPr id="126" name="Straight Arrow Connector 125"/>
            <p:cNvCxnSpPr/>
            <p:nvPr/>
          </p:nvCxnSpPr>
          <p:spPr bwMode="auto">
            <a:xfrm rot="9000000">
              <a:off x="5498375" y="339576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7" name="Straight Arrow Connector 126"/>
            <p:cNvCxnSpPr/>
            <p:nvPr/>
          </p:nvCxnSpPr>
          <p:spPr bwMode="auto">
            <a:xfrm rot="9000000">
              <a:off x="4368110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8" name="Straight Arrow Connector 127"/>
            <p:cNvCxnSpPr/>
            <p:nvPr/>
          </p:nvCxnSpPr>
          <p:spPr bwMode="auto">
            <a:xfrm rot="9000000">
              <a:off x="6665340" y="14223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9" name="Straight Arrow Connector 128"/>
            <p:cNvCxnSpPr/>
            <p:nvPr/>
          </p:nvCxnSpPr>
          <p:spPr bwMode="auto">
            <a:xfrm rot="9000000">
              <a:off x="6084354" y="44075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0" name="Straight Arrow Connector 129"/>
            <p:cNvCxnSpPr/>
            <p:nvPr/>
          </p:nvCxnSpPr>
          <p:spPr bwMode="auto">
            <a:xfrm rot="9000000">
              <a:off x="4925867" y="440364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1" name="Straight Arrow Connector 130"/>
            <p:cNvCxnSpPr/>
            <p:nvPr/>
          </p:nvCxnSpPr>
          <p:spPr bwMode="auto">
            <a:xfrm rot="9000000">
              <a:off x="7251319" y="2405977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2" name="Straight Arrow Connector 131"/>
            <p:cNvCxnSpPr/>
            <p:nvPr/>
          </p:nvCxnSpPr>
          <p:spPr bwMode="auto">
            <a:xfrm rot="9000000">
              <a:off x="6670973" y="538601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3" name="Straight Arrow Connector 132"/>
            <p:cNvCxnSpPr/>
            <p:nvPr/>
          </p:nvCxnSpPr>
          <p:spPr bwMode="auto">
            <a:xfrm rot="9000000">
              <a:off x="5512486" y="538208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4" name="Straight Arrow Connector 133"/>
            <p:cNvCxnSpPr/>
            <p:nvPr/>
          </p:nvCxnSpPr>
          <p:spPr bwMode="auto">
            <a:xfrm rot="9000000">
              <a:off x="7781494" y="341264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5" name="Straight Arrow Connector 134"/>
            <p:cNvCxnSpPr/>
            <p:nvPr/>
          </p:nvCxnSpPr>
          <p:spPr bwMode="auto">
            <a:xfrm rot="9000000">
              <a:off x="6087908" y="2411872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6" name="Straight Arrow Connector 135"/>
            <p:cNvCxnSpPr/>
            <p:nvPr/>
          </p:nvCxnSpPr>
          <p:spPr bwMode="auto">
            <a:xfrm rot="9000000">
              <a:off x="4957643" y="240794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7" name="Straight Arrow Connector 136"/>
            <p:cNvCxnSpPr/>
            <p:nvPr/>
          </p:nvCxnSpPr>
          <p:spPr bwMode="auto">
            <a:xfrm rot="9000000">
              <a:off x="5516020" y="142274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8" name="Straight Arrow Connector 137"/>
            <p:cNvCxnSpPr/>
            <p:nvPr/>
          </p:nvCxnSpPr>
          <p:spPr bwMode="auto">
            <a:xfrm rot="9000000">
              <a:off x="7215828" y="43937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139" name="Straight Arrow Connector 138"/>
            <p:cNvCxnSpPr/>
            <p:nvPr/>
          </p:nvCxnSpPr>
          <p:spPr bwMode="auto">
            <a:xfrm rot="9000000">
              <a:off x="6675096" y="339183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00FF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5" name="Group 4"/>
          <p:cNvGrpSpPr/>
          <p:nvPr/>
        </p:nvGrpSpPr>
        <p:grpSpPr>
          <a:xfrm rot="14400000">
            <a:off x="4383574" y="1374949"/>
            <a:ext cx="4221027" cy="4464668"/>
            <a:chOff x="-1307851" y="2578665"/>
            <a:chExt cx="4221027" cy="4464668"/>
          </a:xfrm>
        </p:grpSpPr>
        <p:cxnSp>
          <p:nvCxnSpPr>
            <p:cNvPr id="67" name="Straight Arrow Connector 66"/>
            <p:cNvCxnSpPr/>
            <p:nvPr/>
          </p:nvCxnSpPr>
          <p:spPr bwMode="auto">
            <a:xfrm rot="9000000">
              <a:off x="-156419" y="460057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rot="9000000">
              <a:off x="-1307851" y="462297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69" name="Straight Arrow Connector 68"/>
            <p:cNvCxnSpPr/>
            <p:nvPr/>
          </p:nvCxnSpPr>
          <p:spPr bwMode="auto">
            <a:xfrm rot="9000000">
              <a:off x="986104" y="259242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0" name="Straight Arrow Connector 69"/>
            <p:cNvCxnSpPr/>
            <p:nvPr/>
          </p:nvCxnSpPr>
          <p:spPr bwMode="auto">
            <a:xfrm rot="9000000">
              <a:off x="417339" y="5594990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 rot="9000000">
              <a:off x="-727037" y="557695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rot="9000000">
              <a:off x="1584304" y="3593398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rot="9000000">
              <a:off x="1003958" y="657343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4" name="Straight Arrow Connector 73"/>
            <p:cNvCxnSpPr/>
            <p:nvPr/>
          </p:nvCxnSpPr>
          <p:spPr bwMode="auto">
            <a:xfrm rot="9000000">
              <a:off x="-154529" y="656950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5" name="Straight Arrow Connector 74"/>
            <p:cNvCxnSpPr/>
            <p:nvPr/>
          </p:nvCxnSpPr>
          <p:spPr bwMode="auto">
            <a:xfrm rot="9000000">
              <a:off x="2128590" y="457562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6" name="Straight Arrow Connector 75"/>
            <p:cNvCxnSpPr/>
            <p:nvPr/>
          </p:nvCxnSpPr>
          <p:spPr bwMode="auto">
            <a:xfrm rot="9000000">
              <a:off x="420893" y="3599293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7" name="Straight Arrow Connector 76"/>
            <p:cNvCxnSpPr/>
            <p:nvPr/>
          </p:nvCxnSpPr>
          <p:spPr bwMode="auto">
            <a:xfrm rot="9000000">
              <a:off x="-709372" y="3595369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8" name="Straight Arrow Connector 77"/>
            <p:cNvCxnSpPr/>
            <p:nvPr/>
          </p:nvCxnSpPr>
          <p:spPr bwMode="auto">
            <a:xfrm rot="9000000">
              <a:off x="-149104" y="257866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9000000">
              <a:off x="1548813" y="5581186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 bwMode="auto">
            <a:xfrm rot="9000000">
              <a:off x="995860" y="4582535"/>
              <a:ext cx="784586" cy="469900"/>
            </a:xfrm>
            <a:prstGeom prst="straightConnector1">
              <a:avLst/>
            </a:prstGeom>
            <a:solidFill>
              <a:srgbClr val="00B8FF"/>
            </a:solidFill>
            <a:ln w="57150" cap="flat" cmpd="sng" algn="ctr">
              <a:solidFill>
                <a:srgbClr val="00A702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</p:grpSp>
      <p:grpSp>
        <p:nvGrpSpPr>
          <p:cNvPr id="82" name="Group 81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83" name="TextBox 82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88" name="Freeform 87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118" name="Content Placeholder 141"/>
          <p:cNvSpPr txBox="1">
            <a:spLocks/>
          </p:cNvSpPr>
          <p:nvPr/>
        </p:nvSpPr>
        <p:spPr>
          <a:xfrm>
            <a:off x="3732523" y="917222"/>
            <a:ext cx="5188097" cy="95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The </a:t>
            </a:r>
            <a:r>
              <a:rPr lang="en-US" b="1" dirty="0" smtClean="0"/>
              <a:t>orbit</a:t>
            </a:r>
            <a:r>
              <a:rPr lang="en-US" dirty="0" smtClean="0"/>
              <a:t> of the the NN pair</a:t>
            </a:r>
            <a:endParaRPr lang="en-US" dirty="0"/>
          </a:p>
        </p:txBody>
      </p:sp>
      <p:sp>
        <p:nvSpPr>
          <p:cNvPr id="119" name="Content Placeholder 141"/>
          <p:cNvSpPr txBox="1">
            <a:spLocks/>
          </p:cNvSpPr>
          <p:nvPr/>
        </p:nvSpPr>
        <p:spPr>
          <a:xfrm>
            <a:off x="0" y="1619591"/>
            <a:ext cx="3886200" cy="50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Is there a compact way to approximate the energy of any configuration?</a:t>
            </a:r>
          </a:p>
          <a:p>
            <a:pPr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r>
              <a:rPr lang="en-US" dirty="0" smtClean="0"/>
              <a:t>Symmetric averages of measurements of cluster occupation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91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54" name="TextBox 5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59" name="Freeform 5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43" name="Content Placeholder 141"/>
          <p:cNvSpPr txBox="1">
            <a:spLocks/>
          </p:cNvSpPr>
          <p:nvPr/>
        </p:nvSpPr>
        <p:spPr>
          <a:xfrm>
            <a:off x="0" y="1619591"/>
            <a:ext cx="3886200" cy="50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Is there a compact way to approximate the energy of any configuration?</a:t>
            </a:r>
          </a:p>
          <a:p>
            <a:pPr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r>
              <a:rPr lang="en-US" dirty="0" smtClean="0"/>
              <a:t>Symmetric averages of measurements of cluster occupation states.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3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91" name="Straight Connector 90"/>
            <p:cNvCxnSpPr>
              <a:stCxn id="115" idx="4"/>
              <a:endCxn id="115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115" idx="5"/>
              <a:endCxn id="115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stCxn id="115" idx="3"/>
              <a:endCxn id="115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15" name="Hexagon 114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Isosceles Triangle 115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Isosceles Triangle 116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Oval 94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7" name="Oval 96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1" name="Oval 100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The </a:t>
            </a:r>
            <a:r>
              <a:rPr lang="en-US" sz="3700" b="1" dirty="0" smtClean="0"/>
              <a:t>Clusters</a:t>
            </a:r>
            <a:r>
              <a:rPr lang="en-US" sz="3700" dirty="0" smtClean="0"/>
              <a:t> Approach to Statistical Mechanics</a:t>
            </a:r>
            <a:endParaRPr lang="en-US" sz="3700" dirty="0"/>
          </a:p>
        </p:txBody>
      </p:sp>
      <p:sp>
        <p:nvSpPr>
          <p:cNvPr id="123" name="Content Placeholder 141"/>
          <p:cNvSpPr txBox="1">
            <a:spLocks/>
          </p:cNvSpPr>
          <p:nvPr/>
        </p:nvSpPr>
        <p:spPr>
          <a:xfrm>
            <a:off x="0" y="1619591"/>
            <a:ext cx="3886200" cy="501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dirty="0" smtClean="0"/>
              <a:t>Is there a compact way to approximate the energy of any configuration?</a:t>
            </a:r>
          </a:p>
          <a:p>
            <a:pPr indent="0">
              <a:buFont typeface="Arial"/>
              <a:buNone/>
            </a:pPr>
            <a:endParaRPr lang="en-US" dirty="0"/>
          </a:p>
          <a:p>
            <a:pPr indent="0">
              <a:buFont typeface="Arial"/>
              <a:buNone/>
            </a:pPr>
            <a:r>
              <a:rPr lang="en-US" dirty="0" smtClean="0"/>
              <a:t>Symmetric averages of measurements of cluster occupation states.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54" name="TextBox 5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59" name="Freeform 5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42" name="Straight Arrow Connector 41"/>
          <p:cNvCxnSpPr/>
          <p:nvPr/>
        </p:nvCxnSpPr>
        <p:spPr bwMode="auto">
          <a:xfrm flipV="1">
            <a:off x="6558631" y="1649307"/>
            <a:ext cx="1072328" cy="186233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3D52E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V="1">
            <a:off x="6601730" y="2667371"/>
            <a:ext cx="1562852" cy="851435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E6AE27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2" name="Isosceles Triangle 61"/>
          <p:cNvSpPr/>
          <p:nvPr/>
        </p:nvSpPr>
        <p:spPr bwMode="auto">
          <a:xfrm rot="14400000">
            <a:off x="5223552" y="2853280"/>
            <a:ext cx="1119632" cy="965200"/>
          </a:xfrm>
          <a:prstGeom prst="triangle">
            <a:avLst/>
          </a:prstGeom>
          <a:noFill/>
          <a:ln w="47625" cap="flat" cmpd="sng" algn="ctr">
            <a:solidFill>
              <a:srgbClr val="BE3AD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10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Cluster Expansion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4" name="Straight Connector 43"/>
            <p:cNvCxnSpPr>
              <a:stCxn id="73" idx="4"/>
              <a:endCxn id="73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73" idx="5"/>
              <a:endCxn id="73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73" idx="3"/>
              <a:endCxn id="73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73" name="Hexagon 72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Isosceles Triangle 7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Oval 52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5" name="Oval 54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8" name="Oval 57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1" name="Oval 60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5" name="Oval 6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7" name="Oval 66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8" name="Oval 67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69" name="Oval 68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0" name="Oval 69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1" name="Oval 70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72" name="Oval 71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77" name="Straight Connector 76"/>
            <p:cNvCxnSpPr>
              <a:stCxn id="107" idx="4"/>
              <a:endCxn id="10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107" idx="5"/>
              <a:endCxn id="10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107" idx="3"/>
              <a:endCxn id="10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07" name="Hexagon 10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Isosceles Triangle 10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Isosceles Triangle 109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Oval 80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2" name="Oval 81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3" name="Oval 82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7" name="Oval 8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89" name="Oval 8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1" name="Oval 90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2" name="Oval 91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4" name="Oval 93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6" name="Oval 95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8" name="Oval 97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9" name="Oval 98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2" name="Oval 101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3" name="Oval 102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875982" y="6319134"/>
            <a:ext cx="3860047" cy="461665"/>
            <a:chOff x="5031203" y="5740583"/>
            <a:chExt cx="3860047" cy="461665"/>
          </a:xfrm>
        </p:grpSpPr>
        <p:sp>
          <p:nvSpPr>
            <p:cNvPr id="134" name="TextBox 133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8115084" y="5225418"/>
            <a:ext cx="919475" cy="1177473"/>
            <a:chOff x="5711222" y="4781811"/>
            <a:chExt cx="919475" cy="1177473"/>
          </a:xfrm>
        </p:grpSpPr>
        <p:sp>
          <p:nvSpPr>
            <p:cNvPr id="139" name="Freeform 138"/>
            <p:cNvSpPr/>
            <p:nvPr/>
          </p:nvSpPr>
          <p:spPr>
            <a:xfrm>
              <a:off x="5864260" y="5201726"/>
              <a:ext cx="555772" cy="576357"/>
            </a:xfrm>
            <a:custGeom>
              <a:avLst/>
              <a:gdLst>
                <a:gd name="connsiteX0" fmla="*/ 0 w 653143"/>
                <a:gd name="connsiteY0" fmla="*/ 0 h 677334"/>
                <a:gd name="connsiteX1" fmla="*/ 0 w 653143"/>
                <a:gd name="connsiteY1" fmla="*/ 677334 h 677334"/>
                <a:gd name="connsiteX2" fmla="*/ 653143 w 653143"/>
                <a:gd name="connsiteY2" fmla="*/ 677334 h 677334"/>
                <a:gd name="connsiteX3" fmla="*/ 653143 w 653143"/>
                <a:gd name="connsiteY3" fmla="*/ 677334 h 677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3143" h="677334">
                  <a:moveTo>
                    <a:pt x="0" y="0"/>
                  </a:moveTo>
                  <a:lnTo>
                    <a:pt x="0" y="677334"/>
                  </a:lnTo>
                  <a:lnTo>
                    <a:pt x="653143" y="677334"/>
                  </a:lnTo>
                  <a:lnTo>
                    <a:pt x="653143" y="677334"/>
                  </a:lnTo>
                </a:path>
              </a:pathLst>
            </a:custGeom>
            <a:ln w="50800" cmpd="sng">
              <a:solidFill>
                <a:schemeClr val="tx1"/>
              </a:solidFill>
              <a:miter lim="800000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6367388" y="5497619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x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5711222" y="4781811"/>
              <a:ext cx="263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 smtClean="0">
                  <a:latin typeface="Times New Roman"/>
                  <a:cs typeface="Times New Roman"/>
                </a:rPr>
                <a:t>y</a:t>
              </a:r>
              <a:endParaRPr lang="en-US" sz="2400" i="1" dirty="0"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172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Cluster Expansion</a:t>
            </a:r>
            <a:endParaRPr lang="en-US" dirty="0"/>
          </a:p>
        </p:txBody>
      </p:sp>
      <p:sp>
        <p:nvSpPr>
          <p:cNvPr id="152" name="Content Placeholder 141"/>
          <p:cNvSpPr>
            <a:spLocks noGrp="1"/>
          </p:cNvSpPr>
          <p:nvPr>
            <p:ph idx="4294967295"/>
          </p:nvPr>
        </p:nvSpPr>
        <p:spPr>
          <a:xfrm>
            <a:off x="0" y="2006600"/>
            <a:ext cx="3886200" cy="3744913"/>
          </a:xfrm>
          <a:prstGeom prst="rect">
            <a:avLst/>
          </a:prstGeom>
        </p:spPr>
        <p:txBody>
          <a:bodyPr/>
          <a:lstStyle/>
          <a:p>
            <a:pPr indent="0">
              <a:buNone/>
            </a:pPr>
            <a:r>
              <a:rPr lang="en-US" dirty="0" smtClean="0"/>
              <a:t>The occupant of lattice site </a:t>
            </a:r>
            <a:r>
              <a:rPr lang="en-US" i="1" dirty="0" err="1" smtClean="0"/>
              <a:t>i</a:t>
            </a:r>
            <a:r>
              <a:rPr lang="en-US" dirty="0" smtClean="0"/>
              <a:t> is described by the variable </a:t>
            </a: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: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i="1" dirty="0" smtClean="0"/>
          </a:p>
          <a:p>
            <a:pPr indent="0">
              <a:buNone/>
            </a:pP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dirty="0" smtClean="0"/>
              <a:t>= +1 if species A</a:t>
            </a:r>
          </a:p>
          <a:p>
            <a:pPr indent="0">
              <a:buNone/>
            </a:pP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i="1" baseline="-25000" dirty="0" smtClean="0"/>
              <a:t> </a:t>
            </a:r>
            <a:r>
              <a:rPr lang="en-US" dirty="0" smtClean="0"/>
              <a:t>=  -1 if species B</a:t>
            </a:r>
          </a:p>
          <a:p>
            <a:pPr indent="0">
              <a:buNone/>
            </a:pP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103" name="TextBox 102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127" name="Straight Connector 126"/>
            <p:cNvCxnSpPr>
              <a:stCxn id="163" idx="4"/>
              <a:endCxn id="163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63" idx="5"/>
              <a:endCxn id="163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63" idx="3"/>
              <a:endCxn id="163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Group 129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63" name="Hexagon 162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Isosceles Triangle 163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Isosceles Triangle 164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1" name="Oval 130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8" name="Oval 147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9" name="Oval 148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3" name="Oval 152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6" name="Oval 155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1" name="Oval 160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2" name="Oval 161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031203" y="5740583"/>
            <a:ext cx="3860047" cy="461665"/>
            <a:chOff x="5031203" y="5740583"/>
            <a:chExt cx="3860047" cy="461665"/>
          </a:xfrm>
        </p:grpSpPr>
        <p:sp>
          <p:nvSpPr>
            <p:cNvPr id="167" name="TextBox 166"/>
            <p:cNvSpPr txBox="1"/>
            <p:nvPr/>
          </p:nvSpPr>
          <p:spPr>
            <a:xfrm>
              <a:off x="52831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A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124699" y="5740583"/>
              <a:ext cx="17665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0000"/>
                  </a:solidFill>
                </a:rPr>
                <a:t>Species B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6897173" y="5878818"/>
              <a:ext cx="241638" cy="241638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5031203" y="5878818"/>
              <a:ext cx="241638" cy="241638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0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115" name="Straight Connector 114"/>
            <p:cNvCxnSpPr>
              <a:stCxn id="162" idx="4"/>
              <a:endCxn id="162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62" idx="5"/>
              <a:endCxn id="162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62" idx="3"/>
              <a:endCxn id="162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162" name="Hexagon 161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Isosceles Triangle 162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Isosceles Triangle 163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0" name="Oval 119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1" name="Oval 120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2" name="Oval 121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3" name="Oval 122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4" name="Oval 123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5" name="Oval 124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6" name="Oval 125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7" name="Oval 126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8" name="Oval 127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9" name="Oval 128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0" name="Oval 129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2" name="Oval 131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3" name="Oval 132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8" name="Oval 157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9" name="Oval 158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0" name="Oval 159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243417" y="6633355"/>
            <a:ext cx="1903412" cy="228600"/>
          </a:xfrm>
          <a:prstGeom prst="rect">
            <a:avLst/>
          </a:prstGeom>
        </p:spPr>
        <p:txBody>
          <a:bodyPr/>
          <a:lstStyle/>
          <a:p>
            <a:fld id="{FF0EF04C-814C-9745-952F-F2B2B17C398C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The Cluster Expansion</a:t>
            </a:r>
            <a:endParaRPr lang="en-US" dirty="0"/>
          </a:p>
        </p:txBody>
      </p:sp>
      <p:sp>
        <p:nvSpPr>
          <p:cNvPr id="142" name="Content Placeholder 141"/>
          <p:cNvSpPr>
            <a:spLocks noGrp="1"/>
          </p:cNvSpPr>
          <p:nvPr>
            <p:ph idx="4294967295"/>
          </p:nvPr>
        </p:nvSpPr>
        <p:spPr>
          <a:xfrm>
            <a:off x="0" y="1663700"/>
            <a:ext cx="4191000" cy="363061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	Interactions between sites are described by products of </a:t>
            </a:r>
            <a:r>
              <a:rPr lang="en-US" dirty="0" err="1" smtClean="0"/>
              <a:t>σ</a:t>
            </a:r>
            <a:r>
              <a:rPr lang="en-US" i="1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.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dirty="0" smtClean="0"/>
              <a:t>	Fit interaction parameters to a database of DFT energies.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63977" y="6347177"/>
            <a:ext cx="721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Then use symmetry to average over the entire crystal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1286" y="5850486"/>
            <a:ext cx="9142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400" b="1" dirty="0" smtClean="0">
                <a:solidFill>
                  <a:srgbClr val="000000"/>
                </a:solidFill>
              </a:rPr>
              <a:t> </a:t>
            </a:r>
            <a:r>
              <a:rPr lang="en-GB" sz="2400" b="1" i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E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=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000000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</a:t>
            </a:r>
            <a:r>
              <a:rPr lang="en-GB" sz="2400" b="1" dirty="0" smtClean="0">
                <a:solidFill>
                  <a:srgbClr val="000000"/>
                </a:solidFill>
              </a:rPr>
              <a:t> </a:t>
            </a:r>
            <a:r>
              <a:rPr lang="en-GB" sz="2400" b="1" dirty="0"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0006FF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0006FF"/>
                </a:solidFill>
                <a:latin typeface="Times New Roman" pitchFamily="1" charset="0"/>
                <a:sym typeface="Symbol" pitchFamily="1" charset="2"/>
              </a:rPr>
              <a:t>1,7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7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</a:t>
            </a:r>
            <a:r>
              <a:rPr lang="en-GB" sz="2400" b="1" dirty="0" smtClean="0">
                <a:solidFill>
                  <a:srgbClr val="E6AE27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E6AE27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E6AE27"/>
                </a:solidFill>
                <a:latin typeface="Times New Roman" pitchFamily="1" charset="0"/>
                <a:sym typeface="Symbol" pitchFamily="1" charset="2"/>
              </a:rPr>
              <a:t>1,18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18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 </a:t>
            </a:r>
            <a:r>
              <a:rPr lang="en-GB" sz="2400" b="1" i="1" dirty="0" smtClean="0">
                <a:solidFill>
                  <a:srgbClr val="00A702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00A702"/>
                </a:solidFill>
                <a:latin typeface="Times New Roman" pitchFamily="1" charset="0"/>
                <a:sym typeface="Symbol" pitchFamily="1" charset="2"/>
              </a:rPr>
              <a:t>1,17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17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</a:t>
            </a:r>
            <a:r>
              <a:rPr lang="en-GB" sz="2400" b="1" dirty="0" smtClean="0"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2400" b="1" i="1" dirty="0" smtClean="0">
                <a:solidFill>
                  <a:srgbClr val="DD24D7"/>
                </a:solidFill>
                <a:latin typeface="Times New Roman" pitchFamily="1" charset="0"/>
              </a:rPr>
              <a:t>J</a:t>
            </a:r>
            <a:r>
              <a:rPr lang="en-GB" sz="2400" b="1" baseline="-25000" dirty="0" smtClean="0">
                <a:solidFill>
                  <a:srgbClr val="DD24D7"/>
                </a:solidFill>
                <a:latin typeface="Times New Roman" pitchFamily="1" charset="0"/>
                <a:sym typeface="Symbol" pitchFamily="1" charset="2"/>
              </a:rPr>
              <a:t>1,4,5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4</a:t>
            </a:r>
            <a:r>
              <a:rPr lang="en-GB" sz="24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24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5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 . . .</a:t>
            </a:r>
            <a:endParaRPr lang="en-US" sz="2400" b="1" dirty="0" smtClean="0">
              <a:solidFill>
                <a:srgbClr val="00000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64" name="TextBox 63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 bwMode="auto">
          <a:xfrm rot="9000000">
            <a:off x="6697681" y="3339630"/>
            <a:ext cx="784586" cy="469900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V="1">
            <a:off x="6558631" y="1649307"/>
            <a:ext cx="1072328" cy="1862334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3D52E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V="1">
            <a:off x="6601730" y="2667371"/>
            <a:ext cx="1562852" cy="851435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E6AE27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61" name="Isosceles Triangle 60"/>
          <p:cNvSpPr/>
          <p:nvPr/>
        </p:nvSpPr>
        <p:spPr bwMode="auto">
          <a:xfrm rot="14400000">
            <a:off x="5223552" y="2853280"/>
            <a:ext cx="1119632" cy="965200"/>
          </a:xfrm>
          <a:prstGeom prst="triangle">
            <a:avLst/>
          </a:prstGeom>
          <a:noFill/>
          <a:ln w="47625" cap="flat" cmpd="sng" algn="ctr">
            <a:solidFill>
              <a:srgbClr val="BE3AD2"/>
            </a:solidFill>
            <a:prstDash val="solid"/>
            <a:round/>
            <a:headEnd type="none" w="med" len="med"/>
            <a:tailEnd type="triangle" w="sm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-65" charset="0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6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00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07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251224" y="2172932"/>
            <a:ext cx="1129240" cy="1978733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3" name="Content Placeholder 141"/>
          <p:cNvSpPr txBox="1">
            <a:spLocks/>
          </p:cNvSpPr>
          <p:nvPr/>
        </p:nvSpPr>
        <p:spPr>
          <a:xfrm>
            <a:off x="-211666" y="4165598"/>
            <a:ext cx="9242779" cy="2438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000" dirty="0" smtClean="0"/>
              <a:t>	Average site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1</a:t>
            </a:r>
            <a:r>
              <a:rPr lang="en-US" sz="3000" dirty="0" smtClean="0"/>
              <a:t>=(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 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US" sz="3000" dirty="0" smtClean="0"/>
              <a:t>)/2=0</a:t>
            </a:r>
          </a:p>
          <a:p>
            <a:pPr>
              <a:buNone/>
            </a:pPr>
            <a:r>
              <a:rPr lang="en-US" sz="3000" dirty="0"/>
              <a:t>	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976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251224" y="2172932"/>
            <a:ext cx="1129240" cy="1978733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53" name="Straight Arrow Connector 52"/>
          <p:cNvCxnSpPr/>
          <p:nvPr/>
        </p:nvCxnSpPr>
        <p:spPr bwMode="auto">
          <a:xfrm flipH="1">
            <a:off x="6608895" y="358190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55" name="Content Placeholder 141"/>
          <p:cNvSpPr txBox="1">
            <a:spLocks/>
          </p:cNvSpPr>
          <p:nvPr/>
        </p:nvSpPr>
        <p:spPr>
          <a:xfrm>
            <a:off x="-211666" y="4165598"/>
            <a:ext cx="9242779" cy="2438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000" dirty="0" smtClean="0"/>
              <a:t>	Average site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1</a:t>
            </a:r>
            <a:r>
              <a:rPr lang="en-US" sz="3000" dirty="0" smtClean="0"/>
              <a:t>=(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 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US" sz="3000" dirty="0" smtClean="0"/>
              <a:t>)/2=0</a:t>
            </a:r>
          </a:p>
          <a:p>
            <a:pPr>
              <a:buNone/>
            </a:pPr>
            <a:r>
              <a:rPr lang="en-US" sz="3000" dirty="0"/>
              <a:t>	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3446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6251224" y="2172932"/>
            <a:ext cx="1129240" cy="1978733"/>
          </a:xfrm>
          <a:prstGeom prst="rect">
            <a:avLst/>
          </a:prstGeom>
          <a:solidFill>
            <a:srgbClr val="D11200">
              <a:alpha val="2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 Expansion Example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07873" y="1486155"/>
            <a:ext cx="4783378" cy="4200929"/>
            <a:chOff x="0" y="2353183"/>
            <a:chExt cx="4787273" cy="4204349"/>
          </a:xfrm>
        </p:grpSpPr>
        <p:cxnSp>
          <p:nvCxnSpPr>
            <p:cNvPr id="4" name="Straight Connector 3"/>
            <p:cNvCxnSpPr>
              <a:stCxn id="27" idx="4"/>
              <a:endCxn id="27" idx="1"/>
            </p:cNvCxnSpPr>
            <p:nvPr/>
          </p:nvCxnSpPr>
          <p:spPr>
            <a:xfrm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>
              <a:stCxn id="27" idx="5"/>
              <a:endCxn id="27" idx="2"/>
            </p:cNvCxnSpPr>
            <p:nvPr/>
          </p:nvCxnSpPr>
          <p:spPr>
            <a:xfrm flipH="1">
              <a:off x="1216245" y="2475930"/>
              <a:ext cx="2360015" cy="3960685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27" idx="3"/>
              <a:endCxn id="27" idx="0"/>
            </p:cNvCxnSpPr>
            <p:nvPr/>
          </p:nvCxnSpPr>
          <p:spPr>
            <a:xfrm>
              <a:off x="99054" y="4456273"/>
              <a:ext cx="4594397" cy="0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99054" y="2475929"/>
              <a:ext cx="4594397" cy="3977095"/>
              <a:chOff x="99054" y="2475929"/>
              <a:chExt cx="4594397" cy="3977095"/>
            </a:xfrm>
          </p:grpSpPr>
          <p:sp>
            <p:nvSpPr>
              <p:cNvPr id="27" name="Hexagon 26"/>
              <p:cNvSpPr/>
              <p:nvPr/>
            </p:nvSpPr>
            <p:spPr>
              <a:xfrm>
                <a:off x="99054" y="2475929"/>
                <a:ext cx="4594397" cy="3960687"/>
              </a:xfrm>
              <a:prstGeom prst="hexagon">
                <a:avLst>
                  <a:gd name="adj" fmla="val 28207"/>
                  <a:gd name="vf" fmla="val 115470"/>
                </a:avLst>
              </a:prstGeom>
              <a:noFill/>
              <a:ln w="1905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670799" y="2486383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Isosceles Triangle 28"/>
              <p:cNvSpPr/>
              <p:nvPr/>
            </p:nvSpPr>
            <p:spPr>
              <a:xfrm flipV="1">
                <a:off x="670799" y="3478104"/>
                <a:ext cx="3450907" cy="2974920"/>
              </a:xfrm>
              <a:prstGeom prst="triangle">
                <a:avLst/>
              </a:prstGeom>
              <a:noFill/>
              <a:ln w="19050" cmpd="sng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Oval 7"/>
            <p:cNvSpPr/>
            <p:nvPr/>
          </p:nvSpPr>
          <p:spPr bwMode="auto">
            <a:xfrm>
              <a:off x="2275335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455342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109438" y="2353183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2261224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42712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1123549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4545438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0" y="4337950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690983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856879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32141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4010474" y="3357186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690983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856879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2141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010474" y="5340385"/>
              <a:ext cx="241835" cy="241835"/>
            </a:xfrm>
            <a:prstGeom prst="ellipse">
              <a:avLst/>
            </a:prstGeom>
            <a:solidFill>
              <a:srgbClr val="DECC7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275335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455342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1109438" y="6315697"/>
              <a:ext cx="241835" cy="241835"/>
            </a:xfrm>
            <a:prstGeom prst="ellipse">
              <a:avLst/>
            </a:prstGeom>
            <a:solidFill>
              <a:srgbClr val="2A23A6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 w="sm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0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-65" charset="0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65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8469" y="1168399"/>
            <a:ext cx="4941710" cy="4540977"/>
            <a:chOff x="4030134" y="1041400"/>
            <a:chExt cx="4941710" cy="4540977"/>
          </a:xfrm>
        </p:grpSpPr>
        <p:sp>
          <p:nvSpPr>
            <p:cNvPr id="31" name="TextBox 30"/>
            <p:cNvSpPr txBox="1"/>
            <p:nvPr/>
          </p:nvSpPr>
          <p:spPr>
            <a:xfrm>
              <a:off x="51181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0414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40600" y="1066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33900" y="20828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76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5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819900" y="20701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6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37500" y="2082800"/>
              <a:ext cx="495300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18</a:t>
              </a:r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3013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41736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4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53338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940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7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76544" y="3035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19</a:t>
              </a: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57700" y="40513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261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3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43700" y="40386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2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800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11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72200" y="50292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10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430910" y="5016500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9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37500" y="4038645"/>
              <a:ext cx="495300" cy="553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/>
                  </a:solidFill>
                </a:rPr>
                <a:t>σ</a:t>
              </a:r>
              <a:r>
                <a:rPr lang="en-US" sz="1600" baseline="-25000" dirty="0" smtClean="0">
                  <a:solidFill>
                    <a:srgbClr val="000000"/>
                  </a:solidFill>
                </a:rPr>
                <a:t>8</a:t>
              </a:r>
              <a:endParaRPr lang="en-US" sz="1600" dirty="0" smtClean="0">
                <a:solidFill>
                  <a:srgbClr val="000000"/>
                </a:solidFill>
              </a:endParaRPr>
            </a:p>
            <a:p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2" name="Content Placeholder 141"/>
          <p:cNvSpPr txBox="1">
            <a:spLocks/>
          </p:cNvSpPr>
          <p:nvPr/>
        </p:nvSpPr>
        <p:spPr>
          <a:xfrm>
            <a:off x="-211666" y="4165598"/>
            <a:ext cx="9242779" cy="2438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3000" dirty="0" smtClean="0"/>
              <a:t>	Average site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1</a:t>
            </a:r>
            <a:r>
              <a:rPr lang="en-US" sz="3000" dirty="0" smtClean="0"/>
              <a:t>=(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 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US" sz="3000" dirty="0" smtClean="0"/>
              <a:t>)/2=0</a:t>
            </a:r>
          </a:p>
          <a:p>
            <a:pPr>
              <a:buNone/>
            </a:pPr>
            <a:r>
              <a:rPr lang="en-US" sz="3000" dirty="0"/>
              <a:t>	</a:t>
            </a:r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	Average NN pair occupation is </a:t>
            </a:r>
            <a:br>
              <a:rPr lang="en-US" sz="3000" dirty="0" smtClean="0"/>
            </a:br>
            <a:r>
              <a:rPr lang="en-US" sz="3000" b="1" dirty="0" smtClean="0">
                <a:latin typeface="Times New Roman"/>
                <a:cs typeface="Times New Roman"/>
              </a:rPr>
              <a:t>Γ</a:t>
            </a:r>
            <a:r>
              <a:rPr lang="en-US" sz="3000" b="1" baseline="-25000" dirty="0" smtClean="0">
                <a:latin typeface="Times New Roman"/>
                <a:cs typeface="Times New Roman"/>
              </a:rPr>
              <a:t>2</a:t>
            </a:r>
            <a:r>
              <a:rPr lang="en-US" sz="3000" dirty="0" smtClean="0"/>
              <a:t>=</a:t>
            </a:r>
            <a:r>
              <a:rPr lang="en-US" sz="3000" dirty="0"/>
              <a:t>(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7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5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18</a:t>
            </a:r>
            <a:r>
              <a:rPr lang="en-GB" sz="3000" b="1" baseline="-25000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</a:t>
            </a:r>
            <a:r>
              <a:rPr lang="en-GB" sz="3000" b="1" dirty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17</a:t>
            </a:r>
            <a:r>
              <a:rPr lang="en-GB" sz="3000" b="1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 + 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6</a:t>
            </a:r>
            <a:r>
              <a:rPr lang="en-GB" sz="3000" b="1" i="1" dirty="0" smtClean="0">
                <a:solidFill>
                  <a:srgbClr val="000000"/>
                </a:solidFill>
                <a:sym typeface="Symbol" pitchFamily="1" charset="2"/>
              </a:rPr>
              <a:t></a:t>
            </a:r>
            <a:r>
              <a:rPr lang="en-GB" sz="3000" b="1" baseline="-25000" dirty="0" smtClean="0">
                <a:solidFill>
                  <a:srgbClr val="000000"/>
                </a:solidFill>
                <a:latin typeface="Times New Roman" pitchFamily="1" charset="0"/>
                <a:sym typeface="Symbol" pitchFamily="1" charset="2"/>
              </a:rPr>
              <a:t>16</a:t>
            </a:r>
            <a:r>
              <a:rPr lang="en-US" sz="3000" dirty="0" smtClean="0"/>
              <a:t>)/</a:t>
            </a:r>
            <a:r>
              <a:rPr lang="en-US" sz="3000" dirty="0"/>
              <a:t>6</a:t>
            </a:r>
            <a:r>
              <a:rPr lang="en-US" sz="3000" dirty="0" smtClean="0"/>
              <a:t> = 1/3 </a:t>
            </a:r>
            <a:endParaRPr lang="en-US" sz="3000" dirty="0"/>
          </a:p>
          <a:p>
            <a:pPr>
              <a:buNone/>
            </a:pPr>
            <a:endParaRPr lang="en-US" sz="3000" dirty="0" smtClean="0"/>
          </a:p>
          <a:p>
            <a:pPr>
              <a:buNone/>
            </a:pPr>
            <a:endParaRPr lang="en-US" sz="3000" dirty="0" smtClean="0"/>
          </a:p>
        </p:txBody>
      </p:sp>
      <p:cxnSp>
        <p:nvCxnSpPr>
          <p:cNvPr id="53" name="Straight Arrow Connector 52"/>
          <p:cNvCxnSpPr/>
          <p:nvPr/>
        </p:nvCxnSpPr>
        <p:spPr bwMode="auto">
          <a:xfrm flipH="1">
            <a:off x="6608895" y="358190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rot="18000000" flipH="1">
            <a:off x="6322532" y="309713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7176794" y="2605023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 rot="14400000" flipH="1">
            <a:off x="6322533" y="2076883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8" name="Straight Arrow Connector 57"/>
          <p:cNvCxnSpPr/>
          <p:nvPr/>
        </p:nvCxnSpPr>
        <p:spPr bwMode="auto">
          <a:xfrm rot="14400000" flipH="1">
            <a:off x="5740097" y="3097136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8000000" flipH="1">
            <a:off x="6922263" y="2076884"/>
            <a:ext cx="938290" cy="822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868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11090</TotalTime>
  <Words>4353</Words>
  <Application>Microsoft Macintosh PowerPoint</Application>
  <PresentationFormat>On-screen Show (4:3)</PresentationFormat>
  <Paragraphs>1050</Paragraphs>
  <Slides>108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Office Theme</vt:lpstr>
      <vt:lpstr>Equation</vt:lpstr>
      <vt:lpstr>Microsoft Equation</vt:lpstr>
      <vt:lpstr>PRISMS Center Center for PRedictive Integrated Structural Materials Science </vt:lpstr>
      <vt:lpstr>A persisting problem</vt:lpstr>
      <vt:lpstr>A persisting problem</vt:lpstr>
      <vt:lpstr>From atoms to microns</vt:lpstr>
      <vt:lpstr>From atoms to microns</vt:lpstr>
      <vt:lpstr>From atom- to micron-scale</vt:lpstr>
      <vt:lpstr>From atom- to micron-scale</vt:lpstr>
      <vt:lpstr>From atom- to micron-scale</vt:lpstr>
      <vt:lpstr>From atom- to micron-scale</vt:lpstr>
      <vt:lpstr>From atom- to micron-scale</vt:lpstr>
      <vt:lpstr>From atom- to micron-scale</vt:lpstr>
      <vt:lpstr>From atom- to micron-scale</vt:lpstr>
      <vt:lpstr>CASM Tutorial Outline</vt:lpstr>
      <vt:lpstr>CASM: Clusters Approach to Statistical Mechanics</vt:lpstr>
      <vt:lpstr>Lithium ion batteries</vt:lpstr>
      <vt:lpstr>Electrochemical measurements and thermodynamics</vt:lpstr>
      <vt:lpstr>Electrochemical measurements and thermodynamics</vt:lpstr>
      <vt:lpstr>Electrochemical measurements and thermodynamics</vt:lpstr>
      <vt:lpstr>Layered LixTiS2</vt:lpstr>
      <vt:lpstr>Configurational degrees of freedom</vt:lpstr>
      <vt:lpstr>Configurational degrees of freedom</vt:lpstr>
      <vt:lpstr>Density Functional Theory</vt:lpstr>
      <vt:lpstr>Layered LiTiS2</vt:lpstr>
      <vt:lpstr>Tutorial Project: Zr-O binary system</vt:lpstr>
      <vt:lpstr>Nature of ZrO1/2 disordering transitions?</vt:lpstr>
      <vt:lpstr>PowerPoint Presentation</vt:lpstr>
      <vt:lpstr>CASM Design Principles</vt:lpstr>
      <vt:lpstr>CASM Design Principles</vt:lpstr>
      <vt:lpstr>CASM: Overview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CASM: Getting started</vt:lpstr>
      <vt:lpstr>CASM: Getting started</vt:lpstr>
      <vt:lpstr>Crystal Symmetry</vt:lpstr>
      <vt:lpstr>Crystal Symmetry</vt:lpstr>
      <vt:lpstr>Crystal Symmetry</vt:lpstr>
      <vt:lpstr>Crystal Symmetry</vt:lpstr>
      <vt:lpstr>Symmetry</vt:lpstr>
      <vt:lpstr>Crystal Configurations</vt:lpstr>
      <vt:lpstr>Crystal Configurations</vt:lpstr>
      <vt:lpstr>Crystal Configurations</vt:lpstr>
      <vt:lpstr>Crystal Configurations</vt:lpstr>
      <vt:lpstr>Crystal Configurations</vt:lpstr>
      <vt:lpstr>Supercell Enumeration</vt:lpstr>
      <vt:lpstr>Supercell Enumeration</vt:lpstr>
      <vt:lpstr>Supercell Enumeration</vt:lpstr>
      <vt:lpstr>Supercell enumeration</vt:lpstr>
      <vt:lpstr>Supercell enumeration</vt:lpstr>
      <vt:lpstr>Configuration enumeration</vt:lpstr>
      <vt:lpstr>Configuration enumeration</vt:lpstr>
      <vt:lpstr>Configuration enumeration</vt:lpstr>
      <vt:lpstr>Configuration enumeration</vt:lpstr>
      <vt:lpstr>Configuration enumeration</vt:lpstr>
      <vt:lpstr>Configuration visualization</vt:lpstr>
      <vt:lpstr>CASM Composition metrics</vt:lpstr>
      <vt:lpstr>Specifying composition axes</vt:lpstr>
      <vt:lpstr>Specifying composition axes</vt:lpstr>
      <vt:lpstr>Specifying composition axes</vt:lpstr>
      <vt:lpstr>Data Management</vt:lpstr>
      <vt:lpstr>Data Management Workflow</vt:lpstr>
      <vt:lpstr>Working with selections</vt:lpstr>
      <vt:lpstr>Working with selections</vt:lpstr>
      <vt:lpstr>Working with selections</vt:lpstr>
      <vt:lpstr>CASM Query Syntax, Part II</vt:lpstr>
      <vt:lpstr>DFT calculations</vt:lpstr>
      <vt:lpstr>properties.calc.json files</vt:lpstr>
      <vt:lpstr>Relaxations and Mapping/Import</vt:lpstr>
      <vt:lpstr>Setting energy reference</vt:lpstr>
      <vt:lpstr>Setting energy reference</vt:lpstr>
      <vt:lpstr>Setting energy reference</vt:lpstr>
      <vt:lpstr>CASM: Clusters Approach to Statistical Mechanics</vt:lpstr>
      <vt:lpstr>Zr-O system</vt:lpstr>
      <vt:lpstr>Zr-O system</vt:lpstr>
      <vt:lpstr>Zr-O system</vt:lpstr>
      <vt:lpstr>CASM: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Clusters Approach to Statistical Mechanics</vt:lpstr>
      <vt:lpstr>The Cluster Expansion</vt:lpstr>
      <vt:lpstr>The Cluster Expansion</vt:lpstr>
      <vt:lpstr>The Cluster Expansion</vt:lpstr>
      <vt:lpstr>Cluster Expansion Example</vt:lpstr>
      <vt:lpstr>Cluster Expansion Example</vt:lpstr>
      <vt:lpstr>Cluster Expansion Example</vt:lpstr>
      <vt:lpstr>Cluster Expansion Example</vt:lpstr>
      <vt:lpstr>Cluster Expansion Example</vt:lpstr>
      <vt:lpstr>The bspecs.json file</vt:lpstr>
      <vt:lpstr>The clust.json file</vt:lpstr>
      <vt:lpstr>The clexulator (ZrO_Clexulator.cc)</vt:lpstr>
      <vt:lpstr>Cluster expansion for hcp Zr-O</vt:lpstr>
      <vt:lpstr>Cluster expansion for hcp Zr-O</vt:lpstr>
      <vt:lpstr>CASM: Clusters Approach to Statistical Mechanics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JCT</dc:creator>
  <cp:lastModifiedBy>JCT</cp:lastModifiedBy>
  <cp:revision>141</cp:revision>
  <dcterms:created xsi:type="dcterms:W3CDTF">2016-08-10T16:29:59Z</dcterms:created>
  <dcterms:modified xsi:type="dcterms:W3CDTF">2016-08-18T18:38:37Z</dcterms:modified>
</cp:coreProperties>
</file>